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94" r:id="rId27"/>
    <p:sldId id="295" r:id="rId28"/>
    <p:sldId id="296" r:id="rId29"/>
    <p:sldId id="297" r:id="rId30"/>
    <p:sldId id="287" r:id="rId31"/>
    <p:sldId id="298" r:id="rId32"/>
    <p:sldId id="299" r:id="rId33"/>
    <p:sldId id="300" r:id="rId34"/>
    <p:sldId id="288" r:id="rId35"/>
    <p:sldId id="289" r:id="rId36"/>
    <p:sldId id="290" r:id="rId37"/>
    <p:sldId id="291" r:id="rId38"/>
    <p:sldId id="292" r:id="rId39"/>
    <p:sldId id="293"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69" d="100"/>
          <a:sy n="69" d="100"/>
        </p:scale>
        <p:origin x="1186" y="5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D87FC-C9D2-4F22-8DCA-3F186BEE59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C3DF135-5B9D-41CA-ACDD-CA067C66C6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E8ED887-D809-4A0E-8D83-9A91DB8A5443}"/>
              </a:ext>
            </a:extLst>
          </p:cNvPr>
          <p:cNvSpPr>
            <a:spLocks noGrp="1"/>
          </p:cNvSpPr>
          <p:nvPr>
            <p:ph type="dt" sz="half" idx="10"/>
          </p:nvPr>
        </p:nvSpPr>
        <p:spPr/>
        <p:txBody>
          <a:bodyPr/>
          <a:lstStyle/>
          <a:p>
            <a:fld id="{234A4DBC-A49F-40E0-A1A1-E1934B530822}" type="datetimeFigureOut">
              <a:rPr lang="en-US" smtClean="0"/>
              <a:t>11/10/2021</a:t>
            </a:fld>
            <a:endParaRPr lang="en-US"/>
          </a:p>
        </p:txBody>
      </p:sp>
      <p:sp>
        <p:nvSpPr>
          <p:cNvPr id="5" name="Footer Placeholder 4">
            <a:extLst>
              <a:ext uri="{FF2B5EF4-FFF2-40B4-BE49-F238E27FC236}">
                <a16:creationId xmlns:a16="http://schemas.microsoft.com/office/drawing/2014/main" id="{5457D6E4-8AB5-49A6-B929-F90FE00ADD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4AE731-FF66-45E0-A436-F8F208A39F35}"/>
              </a:ext>
            </a:extLst>
          </p:cNvPr>
          <p:cNvSpPr>
            <a:spLocks noGrp="1"/>
          </p:cNvSpPr>
          <p:nvPr>
            <p:ph type="sldNum" sz="quarter" idx="12"/>
          </p:nvPr>
        </p:nvSpPr>
        <p:spPr/>
        <p:txBody>
          <a:bodyPr/>
          <a:lstStyle/>
          <a:p>
            <a:fld id="{011EE533-CA1C-46AB-AD27-87CEAFF93B04}" type="slidenum">
              <a:rPr lang="en-US" smtClean="0"/>
              <a:t>‹#›</a:t>
            </a:fld>
            <a:endParaRPr lang="en-US"/>
          </a:p>
        </p:txBody>
      </p:sp>
    </p:spTree>
    <p:extLst>
      <p:ext uri="{BB962C8B-B14F-4D97-AF65-F5344CB8AC3E}">
        <p14:creationId xmlns:p14="http://schemas.microsoft.com/office/powerpoint/2010/main" val="3542654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E9EFA-171F-43B6-A1F6-4F2B92BACA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42C1AC-B889-4D9D-BEDA-E3A008CC885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13BDF7-0E84-42AA-B98C-3959CAF76C2E}"/>
              </a:ext>
            </a:extLst>
          </p:cNvPr>
          <p:cNvSpPr>
            <a:spLocks noGrp="1"/>
          </p:cNvSpPr>
          <p:nvPr>
            <p:ph type="dt" sz="half" idx="10"/>
          </p:nvPr>
        </p:nvSpPr>
        <p:spPr/>
        <p:txBody>
          <a:bodyPr/>
          <a:lstStyle/>
          <a:p>
            <a:fld id="{234A4DBC-A49F-40E0-A1A1-E1934B530822}" type="datetimeFigureOut">
              <a:rPr lang="en-US" smtClean="0"/>
              <a:t>11/10/2021</a:t>
            </a:fld>
            <a:endParaRPr lang="en-US"/>
          </a:p>
        </p:txBody>
      </p:sp>
      <p:sp>
        <p:nvSpPr>
          <p:cNvPr id="5" name="Footer Placeholder 4">
            <a:extLst>
              <a:ext uri="{FF2B5EF4-FFF2-40B4-BE49-F238E27FC236}">
                <a16:creationId xmlns:a16="http://schemas.microsoft.com/office/drawing/2014/main" id="{03554387-0B9F-4174-8C3E-8511C841C7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7006F4-4A31-43FD-99CE-D338573D1B9D}"/>
              </a:ext>
            </a:extLst>
          </p:cNvPr>
          <p:cNvSpPr>
            <a:spLocks noGrp="1"/>
          </p:cNvSpPr>
          <p:nvPr>
            <p:ph type="sldNum" sz="quarter" idx="12"/>
          </p:nvPr>
        </p:nvSpPr>
        <p:spPr/>
        <p:txBody>
          <a:bodyPr/>
          <a:lstStyle/>
          <a:p>
            <a:fld id="{011EE533-CA1C-46AB-AD27-87CEAFF93B04}" type="slidenum">
              <a:rPr lang="en-US" smtClean="0"/>
              <a:t>‹#›</a:t>
            </a:fld>
            <a:endParaRPr lang="en-US"/>
          </a:p>
        </p:txBody>
      </p:sp>
    </p:spTree>
    <p:extLst>
      <p:ext uri="{BB962C8B-B14F-4D97-AF65-F5344CB8AC3E}">
        <p14:creationId xmlns:p14="http://schemas.microsoft.com/office/powerpoint/2010/main" val="6272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9DE4BC-135B-4D84-83CB-5F186E89034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F1433B4-B8A8-4B7A-838A-B3831E0713C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10FD17-AE00-4E2F-B1FD-C267AA10E765}"/>
              </a:ext>
            </a:extLst>
          </p:cNvPr>
          <p:cNvSpPr>
            <a:spLocks noGrp="1"/>
          </p:cNvSpPr>
          <p:nvPr>
            <p:ph type="dt" sz="half" idx="10"/>
          </p:nvPr>
        </p:nvSpPr>
        <p:spPr/>
        <p:txBody>
          <a:bodyPr/>
          <a:lstStyle/>
          <a:p>
            <a:fld id="{234A4DBC-A49F-40E0-A1A1-E1934B530822}" type="datetimeFigureOut">
              <a:rPr lang="en-US" smtClean="0"/>
              <a:t>11/10/2021</a:t>
            </a:fld>
            <a:endParaRPr lang="en-US"/>
          </a:p>
        </p:txBody>
      </p:sp>
      <p:sp>
        <p:nvSpPr>
          <p:cNvPr id="5" name="Footer Placeholder 4">
            <a:extLst>
              <a:ext uri="{FF2B5EF4-FFF2-40B4-BE49-F238E27FC236}">
                <a16:creationId xmlns:a16="http://schemas.microsoft.com/office/drawing/2014/main" id="{7F69F973-D900-4C6C-A472-5D776EB479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D5576C-1DA5-4DF1-888A-B345F252A6F3}"/>
              </a:ext>
            </a:extLst>
          </p:cNvPr>
          <p:cNvSpPr>
            <a:spLocks noGrp="1"/>
          </p:cNvSpPr>
          <p:nvPr>
            <p:ph type="sldNum" sz="quarter" idx="12"/>
          </p:nvPr>
        </p:nvSpPr>
        <p:spPr/>
        <p:txBody>
          <a:bodyPr/>
          <a:lstStyle/>
          <a:p>
            <a:fld id="{011EE533-CA1C-46AB-AD27-87CEAFF93B04}" type="slidenum">
              <a:rPr lang="en-US" smtClean="0"/>
              <a:t>‹#›</a:t>
            </a:fld>
            <a:endParaRPr lang="en-US"/>
          </a:p>
        </p:txBody>
      </p:sp>
    </p:spTree>
    <p:extLst>
      <p:ext uri="{BB962C8B-B14F-4D97-AF65-F5344CB8AC3E}">
        <p14:creationId xmlns:p14="http://schemas.microsoft.com/office/powerpoint/2010/main" val="197108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44557-0F2F-4A28-BAEA-E3EEA8B671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932ABE-1D1F-41C5-A377-864AE94180A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BFF12C-A7DA-4CA6-AE3E-B0E3ED6E7308}"/>
              </a:ext>
            </a:extLst>
          </p:cNvPr>
          <p:cNvSpPr>
            <a:spLocks noGrp="1"/>
          </p:cNvSpPr>
          <p:nvPr>
            <p:ph type="dt" sz="half" idx="10"/>
          </p:nvPr>
        </p:nvSpPr>
        <p:spPr/>
        <p:txBody>
          <a:bodyPr/>
          <a:lstStyle/>
          <a:p>
            <a:fld id="{234A4DBC-A49F-40E0-A1A1-E1934B530822}" type="datetimeFigureOut">
              <a:rPr lang="en-US" smtClean="0"/>
              <a:t>11/10/2021</a:t>
            </a:fld>
            <a:endParaRPr lang="en-US"/>
          </a:p>
        </p:txBody>
      </p:sp>
      <p:sp>
        <p:nvSpPr>
          <p:cNvPr id="5" name="Footer Placeholder 4">
            <a:extLst>
              <a:ext uri="{FF2B5EF4-FFF2-40B4-BE49-F238E27FC236}">
                <a16:creationId xmlns:a16="http://schemas.microsoft.com/office/drawing/2014/main" id="{80337F64-1C57-4426-8279-FDBF356008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9AA657-CF70-44D7-B3BD-282BE13C8910}"/>
              </a:ext>
            </a:extLst>
          </p:cNvPr>
          <p:cNvSpPr>
            <a:spLocks noGrp="1"/>
          </p:cNvSpPr>
          <p:nvPr>
            <p:ph type="sldNum" sz="quarter" idx="12"/>
          </p:nvPr>
        </p:nvSpPr>
        <p:spPr/>
        <p:txBody>
          <a:bodyPr/>
          <a:lstStyle/>
          <a:p>
            <a:fld id="{011EE533-CA1C-46AB-AD27-87CEAFF93B04}" type="slidenum">
              <a:rPr lang="en-US" smtClean="0"/>
              <a:t>‹#›</a:t>
            </a:fld>
            <a:endParaRPr lang="en-US"/>
          </a:p>
        </p:txBody>
      </p:sp>
    </p:spTree>
    <p:extLst>
      <p:ext uri="{BB962C8B-B14F-4D97-AF65-F5344CB8AC3E}">
        <p14:creationId xmlns:p14="http://schemas.microsoft.com/office/powerpoint/2010/main" val="1946291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1EAAF-CA12-47FF-A30B-A83DA580FB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16B4A0E-195D-4E1C-B2DA-3BE7D39EE6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8554D61-FB91-4420-8E23-E2CC2ED7F186}"/>
              </a:ext>
            </a:extLst>
          </p:cNvPr>
          <p:cNvSpPr>
            <a:spLocks noGrp="1"/>
          </p:cNvSpPr>
          <p:nvPr>
            <p:ph type="dt" sz="half" idx="10"/>
          </p:nvPr>
        </p:nvSpPr>
        <p:spPr/>
        <p:txBody>
          <a:bodyPr/>
          <a:lstStyle/>
          <a:p>
            <a:fld id="{234A4DBC-A49F-40E0-A1A1-E1934B530822}" type="datetimeFigureOut">
              <a:rPr lang="en-US" smtClean="0"/>
              <a:t>11/10/2021</a:t>
            </a:fld>
            <a:endParaRPr lang="en-US"/>
          </a:p>
        </p:txBody>
      </p:sp>
      <p:sp>
        <p:nvSpPr>
          <p:cNvPr id="5" name="Footer Placeholder 4">
            <a:extLst>
              <a:ext uri="{FF2B5EF4-FFF2-40B4-BE49-F238E27FC236}">
                <a16:creationId xmlns:a16="http://schemas.microsoft.com/office/drawing/2014/main" id="{075D70AE-4235-4100-81CE-3F72AFCE17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8FF229-C3C0-4D17-ACFA-63CD15C4C1A9}"/>
              </a:ext>
            </a:extLst>
          </p:cNvPr>
          <p:cNvSpPr>
            <a:spLocks noGrp="1"/>
          </p:cNvSpPr>
          <p:nvPr>
            <p:ph type="sldNum" sz="quarter" idx="12"/>
          </p:nvPr>
        </p:nvSpPr>
        <p:spPr/>
        <p:txBody>
          <a:bodyPr/>
          <a:lstStyle/>
          <a:p>
            <a:fld id="{011EE533-CA1C-46AB-AD27-87CEAFF93B04}" type="slidenum">
              <a:rPr lang="en-US" smtClean="0"/>
              <a:t>‹#›</a:t>
            </a:fld>
            <a:endParaRPr lang="en-US"/>
          </a:p>
        </p:txBody>
      </p:sp>
    </p:spTree>
    <p:extLst>
      <p:ext uri="{BB962C8B-B14F-4D97-AF65-F5344CB8AC3E}">
        <p14:creationId xmlns:p14="http://schemas.microsoft.com/office/powerpoint/2010/main" val="3107937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CAFDB-8D27-409F-A09A-353E872AB4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9A7C12-EE10-42AA-8F2A-9A6243DDF5B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089E78-3A1B-404B-BAA9-7CED6CF47A9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4A2DBA-8552-4149-A355-2AB12F066B73}"/>
              </a:ext>
            </a:extLst>
          </p:cNvPr>
          <p:cNvSpPr>
            <a:spLocks noGrp="1"/>
          </p:cNvSpPr>
          <p:nvPr>
            <p:ph type="dt" sz="half" idx="10"/>
          </p:nvPr>
        </p:nvSpPr>
        <p:spPr/>
        <p:txBody>
          <a:bodyPr/>
          <a:lstStyle/>
          <a:p>
            <a:fld id="{234A4DBC-A49F-40E0-A1A1-E1934B530822}" type="datetimeFigureOut">
              <a:rPr lang="en-US" smtClean="0"/>
              <a:t>11/10/2021</a:t>
            </a:fld>
            <a:endParaRPr lang="en-US"/>
          </a:p>
        </p:txBody>
      </p:sp>
      <p:sp>
        <p:nvSpPr>
          <p:cNvPr id="6" name="Footer Placeholder 5">
            <a:extLst>
              <a:ext uri="{FF2B5EF4-FFF2-40B4-BE49-F238E27FC236}">
                <a16:creationId xmlns:a16="http://schemas.microsoft.com/office/drawing/2014/main" id="{04087BC1-072B-4CFE-95CA-B7055E72E7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FB47A9-0E2D-42D9-91A3-5FFDF9CBA035}"/>
              </a:ext>
            </a:extLst>
          </p:cNvPr>
          <p:cNvSpPr>
            <a:spLocks noGrp="1"/>
          </p:cNvSpPr>
          <p:nvPr>
            <p:ph type="sldNum" sz="quarter" idx="12"/>
          </p:nvPr>
        </p:nvSpPr>
        <p:spPr/>
        <p:txBody>
          <a:bodyPr/>
          <a:lstStyle/>
          <a:p>
            <a:fld id="{011EE533-CA1C-46AB-AD27-87CEAFF93B04}" type="slidenum">
              <a:rPr lang="en-US" smtClean="0"/>
              <a:t>‹#›</a:t>
            </a:fld>
            <a:endParaRPr lang="en-US"/>
          </a:p>
        </p:txBody>
      </p:sp>
    </p:spTree>
    <p:extLst>
      <p:ext uri="{BB962C8B-B14F-4D97-AF65-F5344CB8AC3E}">
        <p14:creationId xmlns:p14="http://schemas.microsoft.com/office/powerpoint/2010/main" val="4262783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71264-F163-48D6-BEBE-CDEE61322B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E2A5ACC-FE6C-4D77-9A35-508098CAE9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8CD6FF4-45A3-40E1-8DA5-BCCE9641146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8676F4-D5FD-4A38-8D7C-282B04A055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B94129A-5ADF-4C20-803F-264F17141D3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E0FD7D-863A-44C1-B23F-DDBA5BC04FEE}"/>
              </a:ext>
            </a:extLst>
          </p:cNvPr>
          <p:cNvSpPr>
            <a:spLocks noGrp="1"/>
          </p:cNvSpPr>
          <p:nvPr>
            <p:ph type="dt" sz="half" idx="10"/>
          </p:nvPr>
        </p:nvSpPr>
        <p:spPr/>
        <p:txBody>
          <a:bodyPr/>
          <a:lstStyle/>
          <a:p>
            <a:fld id="{234A4DBC-A49F-40E0-A1A1-E1934B530822}" type="datetimeFigureOut">
              <a:rPr lang="en-US" smtClean="0"/>
              <a:t>11/10/2021</a:t>
            </a:fld>
            <a:endParaRPr lang="en-US"/>
          </a:p>
        </p:txBody>
      </p:sp>
      <p:sp>
        <p:nvSpPr>
          <p:cNvPr id="8" name="Footer Placeholder 7">
            <a:extLst>
              <a:ext uri="{FF2B5EF4-FFF2-40B4-BE49-F238E27FC236}">
                <a16:creationId xmlns:a16="http://schemas.microsoft.com/office/drawing/2014/main" id="{2CB9B615-6E13-46DB-9599-6E1F2032848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4DD5A5-4113-4356-813C-15403728DC98}"/>
              </a:ext>
            </a:extLst>
          </p:cNvPr>
          <p:cNvSpPr>
            <a:spLocks noGrp="1"/>
          </p:cNvSpPr>
          <p:nvPr>
            <p:ph type="sldNum" sz="quarter" idx="12"/>
          </p:nvPr>
        </p:nvSpPr>
        <p:spPr/>
        <p:txBody>
          <a:bodyPr/>
          <a:lstStyle/>
          <a:p>
            <a:fld id="{011EE533-CA1C-46AB-AD27-87CEAFF93B04}" type="slidenum">
              <a:rPr lang="en-US" smtClean="0"/>
              <a:t>‹#›</a:t>
            </a:fld>
            <a:endParaRPr lang="en-US"/>
          </a:p>
        </p:txBody>
      </p:sp>
    </p:spTree>
    <p:extLst>
      <p:ext uri="{BB962C8B-B14F-4D97-AF65-F5344CB8AC3E}">
        <p14:creationId xmlns:p14="http://schemas.microsoft.com/office/powerpoint/2010/main" val="3245710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77FE0-BF9C-4445-B6BB-0528059BAB7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DF698D3-D4C6-4AD4-9805-D773785270FB}"/>
              </a:ext>
            </a:extLst>
          </p:cNvPr>
          <p:cNvSpPr>
            <a:spLocks noGrp="1"/>
          </p:cNvSpPr>
          <p:nvPr>
            <p:ph type="dt" sz="half" idx="10"/>
          </p:nvPr>
        </p:nvSpPr>
        <p:spPr/>
        <p:txBody>
          <a:bodyPr/>
          <a:lstStyle/>
          <a:p>
            <a:fld id="{234A4DBC-A49F-40E0-A1A1-E1934B530822}" type="datetimeFigureOut">
              <a:rPr lang="en-US" smtClean="0"/>
              <a:t>11/10/2021</a:t>
            </a:fld>
            <a:endParaRPr lang="en-US"/>
          </a:p>
        </p:txBody>
      </p:sp>
      <p:sp>
        <p:nvSpPr>
          <p:cNvPr id="4" name="Footer Placeholder 3">
            <a:extLst>
              <a:ext uri="{FF2B5EF4-FFF2-40B4-BE49-F238E27FC236}">
                <a16:creationId xmlns:a16="http://schemas.microsoft.com/office/drawing/2014/main" id="{044D9F9C-0952-49B2-913E-BD9EB53A5E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31766F2-8E0E-4B86-9947-F9C5D742F5E5}"/>
              </a:ext>
            </a:extLst>
          </p:cNvPr>
          <p:cNvSpPr>
            <a:spLocks noGrp="1"/>
          </p:cNvSpPr>
          <p:nvPr>
            <p:ph type="sldNum" sz="quarter" idx="12"/>
          </p:nvPr>
        </p:nvSpPr>
        <p:spPr/>
        <p:txBody>
          <a:bodyPr/>
          <a:lstStyle/>
          <a:p>
            <a:fld id="{011EE533-CA1C-46AB-AD27-87CEAFF93B04}" type="slidenum">
              <a:rPr lang="en-US" smtClean="0"/>
              <a:t>‹#›</a:t>
            </a:fld>
            <a:endParaRPr lang="en-US"/>
          </a:p>
        </p:txBody>
      </p:sp>
    </p:spTree>
    <p:extLst>
      <p:ext uri="{BB962C8B-B14F-4D97-AF65-F5344CB8AC3E}">
        <p14:creationId xmlns:p14="http://schemas.microsoft.com/office/powerpoint/2010/main" val="594693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58C6AA-7299-405F-B2AD-C92D15115318}"/>
              </a:ext>
            </a:extLst>
          </p:cNvPr>
          <p:cNvSpPr>
            <a:spLocks noGrp="1"/>
          </p:cNvSpPr>
          <p:nvPr>
            <p:ph type="dt" sz="half" idx="10"/>
          </p:nvPr>
        </p:nvSpPr>
        <p:spPr/>
        <p:txBody>
          <a:bodyPr/>
          <a:lstStyle/>
          <a:p>
            <a:fld id="{234A4DBC-A49F-40E0-A1A1-E1934B530822}" type="datetimeFigureOut">
              <a:rPr lang="en-US" smtClean="0"/>
              <a:t>11/10/2021</a:t>
            </a:fld>
            <a:endParaRPr lang="en-US"/>
          </a:p>
        </p:txBody>
      </p:sp>
      <p:sp>
        <p:nvSpPr>
          <p:cNvPr id="3" name="Footer Placeholder 2">
            <a:extLst>
              <a:ext uri="{FF2B5EF4-FFF2-40B4-BE49-F238E27FC236}">
                <a16:creationId xmlns:a16="http://schemas.microsoft.com/office/drawing/2014/main" id="{EDB8316F-A406-469F-BEDB-34B71EDE543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640893B-9875-4645-B622-FC6A54A17E32}"/>
              </a:ext>
            </a:extLst>
          </p:cNvPr>
          <p:cNvSpPr>
            <a:spLocks noGrp="1"/>
          </p:cNvSpPr>
          <p:nvPr>
            <p:ph type="sldNum" sz="quarter" idx="12"/>
          </p:nvPr>
        </p:nvSpPr>
        <p:spPr/>
        <p:txBody>
          <a:bodyPr/>
          <a:lstStyle/>
          <a:p>
            <a:fld id="{011EE533-CA1C-46AB-AD27-87CEAFF93B04}" type="slidenum">
              <a:rPr lang="en-US" smtClean="0"/>
              <a:t>‹#›</a:t>
            </a:fld>
            <a:endParaRPr lang="en-US"/>
          </a:p>
        </p:txBody>
      </p:sp>
    </p:spTree>
    <p:extLst>
      <p:ext uri="{BB962C8B-B14F-4D97-AF65-F5344CB8AC3E}">
        <p14:creationId xmlns:p14="http://schemas.microsoft.com/office/powerpoint/2010/main" val="3011744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898F3-0BA7-44C3-A9D7-04E2A0FA4F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90ABE7D-FFBB-40EE-A6B6-00E6B84F98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70EDF67-9861-4369-8C23-1D1A701C71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EC7C31-C9DB-4C2A-8767-80633C0B5E65}"/>
              </a:ext>
            </a:extLst>
          </p:cNvPr>
          <p:cNvSpPr>
            <a:spLocks noGrp="1"/>
          </p:cNvSpPr>
          <p:nvPr>
            <p:ph type="dt" sz="half" idx="10"/>
          </p:nvPr>
        </p:nvSpPr>
        <p:spPr/>
        <p:txBody>
          <a:bodyPr/>
          <a:lstStyle/>
          <a:p>
            <a:fld id="{234A4DBC-A49F-40E0-A1A1-E1934B530822}" type="datetimeFigureOut">
              <a:rPr lang="en-US" smtClean="0"/>
              <a:t>11/10/2021</a:t>
            </a:fld>
            <a:endParaRPr lang="en-US"/>
          </a:p>
        </p:txBody>
      </p:sp>
      <p:sp>
        <p:nvSpPr>
          <p:cNvPr id="6" name="Footer Placeholder 5">
            <a:extLst>
              <a:ext uri="{FF2B5EF4-FFF2-40B4-BE49-F238E27FC236}">
                <a16:creationId xmlns:a16="http://schemas.microsoft.com/office/drawing/2014/main" id="{5F1E7BCD-B42C-4290-9B2E-BE78B7D464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6FC119-0612-4867-8877-1F121F6E216C}"/>
              </a:ext>
            </a:extLst>
          </p:cNvPr>
          <p:cNvSpPr>
            <a:spLocks noGrp="1"/>
          </p:cNvSpPr>
          <p:nvPr>
            <p:ph type="sldNum" sz="quarter" idx="12"/>
          </p:nvPr>
        </p:nvSpPr>
        <p:spPr/>
        <p:txBody>
          <a:bodyPr/>
          <a:lstStyle/>
          <a:p>
            <a:fld id="{011EE533-CA1C-46AB-AD27-87CEAFF93B04}" type="slidenum">
              <a:rPr lang="en-US" smtClean="0"/>
              <a:t>‹#›</a:t>
            </a:fld>
            <a:endParaRPr lang="en-US"/>
          </a:p>
        </p:txBody>
      </p:sp>
    </p:spTree>
    <p:extLst>
      <p:ext uri="{BB962C8B-B14F-4D97-AF65-F5344CB8AC3E}">
        <p14:creationId xmlns:p14="http://schemas.microsoft.com/office/powerpoint/2010/main" val="611795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BCF58-81B0-4B79-8072-6A9D12116D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E949F64-0112-4A9D-A220-7310DE8AC7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B15A53-E8BA-4699-81A3-6FA1BAAD35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54A25D6-8401-4EFE-8391-6FA6DD968368}"/>
              </a:ext>
            </a:extLst>
          </p:cNvPr>
          <p:cNvSpPr>
            <a:spLocks noGrp="1"/>
          </p:cNvSpPr>
          <p:nvPr>
            <p:ph type="dt" sz="half" idx="10"/>
          </p:nvPr>
        </p:nvSpPr>
        <p:spPr/>
        <p:txBody>
          <a:bodyPr/>
          <a:lstStyle/>
          <a:p>
            <a:fld id="{234A4DBC-A49F-40E0-A1A1-E1934B530822}" type="datetimeFigureOut">
              <a:rPr lang="en-US" smtClean="0"/>
              <a:t>11/10/2021</a:t>
            </a:fld>
            <a:endParaRPr lang="en-US"/>
          </a:p>
        </p:txBody>
      </p:sp>
      <p:sp>
        <p:nvSpPr>
          <p:cNvPr id="6" name="Footer Placeholder 5">
            <a:extLst>
              <a:ext uri="{FF2B5EF4-FFF2-40B4-BE49-F238E27FC236}">
                <a16:creationId xmlns:a16="http://schemas.microsoft.com/office/drawing/2014/main" id="{1936EC98-96CC-48C6-9F54-816DEC8446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8F409C-D3D0-434B-A7A6-4F663AF12877}"/>
              </a:ext>
            </a:extLst>
          </p:cNvPr>
          <p:cNvSpPr>
            <a:spLocks noGrp="1"/>
          </p:cNvSpPr>
          <p:nvPr>
            <p:ph type="sldNum" sz="quarter" idx="12"/>
          </p:nvPr>
        </p:nvSpPr>
        <p:spPr/>
        <p:txBody>
          <a:bodyPr/>
          <a:lstStyle/>
          <a:p>
            <a:fld id="{011EE533-CA1C-46AB-AD27-87CEAFF93B04}" type="slidenum">
              <a:rPr lang="en-US" smtClean="0"/>
              <a:t>‹#›</a:t>
            </a:fld>
            <a:endParaRPr lang="en-US"/>
          </a:p>
        </p:txBody>
      </p:sp>
    </p:spTree>
    <p:extLst>
      <p:ext uri="{BB962C8B-B14F-4D97-AF65-F5344CB8AC3E}">
        <p14:creationId xmlns:p14="http://schemas.microsoft.com/office/powerpoint/2010/main" val="2426495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7C642C-952B-4137-95A0-A7E97E076D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0CDAB9F-EF00-43D9-B18A-E1AE7D7C8A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336F8D-3EF8-46D4-BD6F-F414F8CEE3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A4DBC-A49F-40E0-A1A1-E1934B530822}" type="datetimeFigureOut">
              <a:rPr lang="en-US" smtClean="0"/>
              <a:t>11/10/2021</a:t>
            </a:fld>
            <a:endParaRPr lang="en-US"/>
          </a:p>
        </p:txBody>
      </p:sp>
      <p:sp>
        <p:nvSpPr>
          <p:cNvPr id="5" name="Footer Placeholder 4">
            <a:extLst>
              <a:ext uri="{FF2B5EF4-FFF2-40B4-BE49-F238E27FC236}">
                <a16:creationId xmlns:a16="http://schemas.microsoft.com/office/drawing/2014/main" id="{DD01593A-964D-4AC6-BF90-070BCB0FC2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96144A2-0BB8-46CF-9967-44258CF448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1EE533-CA1C-46AB-AD27-87CEAFF93B04}" type="slidenum">
              <a:rPr lang="en-US" smtClean="0"/>
              <a:t>‹#›</a:t>
            </a:fld>
            <a:endParaRPr lang="en-US"/>
          </a:p>
        </p:txBody>
      </p:sp>
    </p:spTree>
    <p:extLst>
      <p:ext uri="{BB962C8B-B14F-4D97-AF65-F5344CB8AC3E}">
        <p14:creationId xmlns:p14="http://schemas.microsoft.com/office/powerpoint/2010/main" val="2586180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1.xml"/><Relationship Id="rId4" Type="http://schemas.openxmlformats.org/officeDocument/2006/relationships/image" Target="../media/image28.png"/></Relationships>
</file>

<file path=ppt/slides/_rels/slide2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00.png"/><Relationship Id="rId2" Type="http://schemas.openxmlformats.org/officeDocument/2006/relationships/image" Target="../media/image29.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3.wmf"/><Relationship Id="rId5" Type="http://schemas.openxmlformats.org/officeDocument/2006/relationships/oleObject" Target="../embeddings/oleObject2.bin"/><Relationship Id="rId4" Type="http://schemas.openxmlformats.org/officeDocument/2006/relationships/image" Target="../media/image32.w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4.w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6DC6A-4858-470D-9C51-784EF716967E}"/>
              </a:ext>
            </a:extLst>
          </p:cNvPr>
          <p:cNvSpPr>
            <a:spLocks noGrp="1"/>
          </p:cNvSpPr>
          <p:nvPr>
            <p:ph type="ctrTitle"/>
          </p:nvPr>
        </p:nvSpPr>
        <p:spPr>
          <a:xfrm>
            <a:off x="1627910" y="2265364"/>
            <a:ext cx="9144000" cy="2387600"/>
          </a:xfrm>
        </p:spPr>
        <p:txBody>
          <a:bodyPr>
            <a:normAutofit fontScale="90000"/>
          </a:bodyPr>
          <a:lstStyle/>
          <a:p>
            <a:r>
              <a:rPr lang="en-US" b="1" dirty="0">
                <a:latin typeface="Times New Roman" panose="02020603050405020304" pitchFamily="18" charset="0"/>
                <a:cs typeface="Times New Roman" panose="02020603050405020304" pitchFamily="18" charset="0"/>
              </a:rPr>
              <a:t>G205 (hydrology)</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First Semester</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Lesson Two</a:t>
            </a:r>
          </a:p>
        </p:txBody>
      </p:sp>
    </p:spTree>
    <p:extLst>
      <p:ext uri="{BB962C8B-B14F-4D97-AF65-F5344CB8AC3E}">
        <p14:creationId xmlns:p14="http://schemas.microsoft.com/office/powerpoint/2010/main" val="2343371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6DC6A-4858-470D-9C51-784EF716967E}"/>
              </a:ext>
            </a:extLst>
          </p:cNvPr>
          <p:cNvSpPr>
            <a:spLocks noGrp="1"/>
          </p:cNvSpPr>
          <p:nvPr>
            <p:ph type="ctrTitle"/>
          </p:nvPr>
        </p:nvSpPr>
        <p:spPr>
          <a:xfrm>
            <a:off x="641505" y="309092"/>
            <a:ext cx="7150213" cy="635453"/>
          </a:xfrm>
          <a:noFill/>
          <a:ln>
            <a:noFill/>
          </a:ln>
        </p:spPr>
        <p:style>
          <a:lnRef idx="2">
            <a:schemeClr val="accent1"/>
          </a:lnRef>
          <a:fillRef idx="1">
            <a:schemeClr val="lt1"/>
          </a:fillRef>
          <a:effectRef idx="0">
            <a:schemeClr val="accent1"/>
          </a:effectRef>
          <a:fontRef idx="minor">
            <a:schemeClr val="dk1"/>
          </a:fontRef>
        </p:style>
        <p:txBody>
          <a:bodyPr>
            <a:noAutofit/>
          </a:bodyPr>
          <a:lstStyle/>
          <a:p>
            <a:pPr algn="l"/>
            <a:r>
              <a:rPr lang="en-US" sz="3200" u="sng" dirty="0">
                <a:latin typeface="Times New Roman" pitchFamily="18" charset="0"/>
                <a:cs typeface="Times New Roman" pitchFamily="18" charset="0"/>
              </a:rPr>
              <a:t>Correction for the missing rainfall data</a:t>
            </a:r>
            <a:endParaRPr lang="en-US" sz="3200" u="sng" dirty="0">
              <a:latin typeface="Times New Roman" pitchFamily="18" charset="0"/>
              <a:cs typeface="Times New Roman" pitchFamily="18" charset="0"/>
              <a:sym typeface="Symbol"/>
            </a:endParaRPr>
          </a:p>
        </p:txBody>
      </p:sp>
      <p:sp>
        <p:nvSpPr>
          <p:cNvPr id="5" name="Title 1">
            <a:extLst>
              <a:ext uri="{FF2B5EF4-FFF2-40B4-BE49-F238E27FC236}">
                <a16:creationId xmlns:a16="http://schemas.microsoft.com/office/drawing/2014/main" id="{E81F8A61-2738-4474-96B7-C177AFA0DC6D}"/>
              </a:ext>
            </a:extLst>
          </p:cNvPr>
          <p:cNvSpPr txBox="1">
            <a:spLocks/>
          </p:cNvSpPr>
          <p:nvPr/>
        </p:nvSpPr>
        <p:spPr>
          <a:xfrm>
            <a:off x="641505" y="1120463"/>
            <a:ext cx="10485841" cy="451141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800" dirty="0">
                <a:latin typeface="Times New Roman" panose="02020603050405020304" pitchFamily="18" charset="0"/>
                <a:cs typeface="Times New Roman" panose="02020603050405020304" pitchFamily="18" charset="0"/>
              </a:rPr>
              <a:t>The missing rainfall data may be supplemented by the following method:</a:t>
            </a:r>
          </a:p>
          <a:p>
            <a:pPr algn="l"/>
            <a:endParaRPr lang="en-US" sz="2800" dirty="0">
              <a:latin typeface="Times New Roman" panose="02020603050405020304" pitchFamily="18" charset="0"/>
              <a:cs typeface="Times New Roman" panose="02020603050405020304" pitchFamily="18" charset="0"/>
            </a:endParaRPr>
          </a:p>
          <a:p>
            <a:pPr marL="457200" indent="-457200" algn="l">
              <a:lnSpc>
                <a:spcPct val="150000"/>
              </a:lnSpc>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Arithmetic average method</a:t>
            </a:r>
          </a:p>
          <a:p>
            <a:pPr marL="457200" indent="-457200" algn="l">
              <a:lnSpc>
                <a:spcPct val="150000"/>
              </a:lnSpc>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Normal ratio method</a:t>
            </a:r>
          </a:p>
          <a:p>
            <a:pPr marL="457200" indent="-457200" algn="l">
              <a:lnSpc>
                <a:spcPct val="150000"/>
              </a:lnSpc>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Weighted average method</a:t>
            </a:r>
          </a:p>
          <a:p>
            <a:pPr algn="l"/>
            <a:endParaRPr lang="en-US" sz="2800" dirty="0">
              <a:latin typeface="Times New Roman" panose="02020603050405020304" pitchFamily="18" charset="0"/>
              <a:cs typeface="Times New Roman" panose="02020603050405020304" pitchFamily="18" charset="0"/>
            </a:endParaRPr>
          </a:p>
          <a:p>
            <a:pPr algn="l"/>
            <a:endParaRPr lang="en-US" sz="2800" dirty="0">
              <a:latin typeface="Times New Roman" panose="02020603050405020304" pitchFamily="18" charset="0"/>
              <a:cs typeface="Times New Roman" panose="02020603050405020304" pitchFamily="18" charset="0"/>
            </a:endParaRPr>
          </a:p>
          <a:p>
            <a:pPr algn="l"/>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5294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6DC6A-4858-470D-9C51-784EF716967E}"/>
              </a:ext>
            </a:extLst>
          </p:cNvPr>
          <p:cNvSpPr>
            <a:spLocks noGrp="1"/>
          </p:cNvSpPr>
          <p:nvPr>
            <p:ph type="ctrTitle"/>
          </p:nvPr>
        </p:nvSpPr>
        <p:spPr>
          <a:xfrm>
            <a:off x="641505" y="246746"/>
            <a:ext cx="7150213" cy="635453"/>
          </a:xfrm>
          <a:noFill/>
          <a:ln>
            <a:noFill/>
          </a:ln>
        </p:spPr>
        <p:style>
          <a:lnRef idx="2">
            <a:schemeClr val="accent1"/>
          </a:lnRef>
          <a:fillRef idx="1">
            <a:schemeClr val="lt1"/>
          </a:fillRef>
          <a:effectRef idx="0">
            <a:schemeClr val="accent1"/>
          </a:effectRef>
          <a:fontRef idx="minor">
            <a:schemeClr val="dk1"/>
          </a:fontRef>
        </p:style>
        <p:txBody>
          <a:bodyPr>
            <a:noAutofit/>
          </a:bodyPr>
          <a:lstStyle/>
          <a:p>
            <a:pPr algn="l"/>
            <a:r>
              <a:rPr lang="en-US" sz="3200" u="sng" dirty="0">
                <a:latin typeface="Times New Roman" pitchFamily="18" charset="0"/>
                <a:cs typeface="Times New Roman" pitchFamily="18" charset="0"/>
              </a:rPr>
              <a:t>Correction for the missing rainfall data</a:t>
            </a:r>
            <a:endParaRPr lang="en-US" sz="3200" u="sng" dirty="0">
              <a:latin typeface="Times New Roman" pitchFamily="18" charset="0"/>
              <a:cs typeface="Times New Roman" pitchFamily="18" charset="0"/>
              <a:sym typeface="Symbol"/>
            </a:endParaRPr>
          </a:p>
        </p:txBody>
      </p:sp>
      <p:sp>
        <p:nvSpPr>
          <p:cNvPr id="5" name="Title 1">
            <a:extLst>
              <a:ext uri="{FF2B5EF4-FFF2-40B4-BE49-F238E27FC236}">
                <a16:creationId xmlns:a16="http://schemas.microsoft.com/office/drawing/2014/main" id="{E81F8A61-2738-4474-96B7-C177AFA0DC6D}"/>
              </a:ext>
            </a:extLst>
          </p:cNvPr>
          <p:cNvSpPr txBox="1">
            <a:spLocks/>
          </p:cNvSpPr>
          <p:nvPr/>
        </p:nvSpPr>
        <p:spPr>
          <a:xfrm>
            <a:off x="641505" y="976743"/>
            <a:ext cx="10485841" cy="326274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800" dirty="0">
                <a:solidFill>
                  <a:srgbClr val="0070C0"/>
                </a:solidFill>
                <a:latin typeface="Times New Roman" panose="02020603050405020304" pitchFamily="18" charset="0"/>
                <a:cs typeface="Times New Roman" panose="02020603050405020304" pitchFamily="18" charset="0"/>
              </a:rPr>
              <a:t>Arithmetic average</a:t>
            </a:r>
          </a:p>
          <a:p>
            <a:pPr algn="l"/>
            <a:endParaRPr lang="en-US" sz="2800" dirty="0">
              <a:latin typeface="Times New Roman" panose="02020603050405020304" pitchFamily="18" charset="0"/>
              <a:cs typeface="Times New Roman" panose="02020603050405020304" pitchFamily="18" charset="0"/>
            </a:endParaRPr>
          </a:p>
          <a:p>
            <a:pPr algn="l"/>
            <a:r>
              <a:rPr lang="en-US" sz="2800" dirty="0">
                <a:latin typeface="Times New Roman" panose="02020603050405020304" pitchFamily="18" charset="0"/>
                <a:cs typeface="Times New Roman" panose="02020603050405020304" pitchFamily="18" charset="0"/>
              </a:rPr>
              <a:t>When the data of a rain gauge station, e.g. ‘A’, is missing for a year, consider the adjacent rain gauge stations—B, C and D. If the rainfall at these adjacent stations B, C and D is within 10% of the average rainfall of A (less or more), then the simple arithmetic average of these adjacent stations of the year may be considered as the missing rainfall of A for that year</a:t>
            </a:r>
            <a:endParaRPr lang="en-US" sz="3200" dirty="0">
              <a:latin typeface="Times New Roman" panose="02020603050405020304" pitchFamily="18" charset="0"/>
              <a:cs typeface="Times New Roman" panose="02020603050405020304" pitchFamily="18" charset="0"/>
            </a:endParaRPr>
          </a:p>
        </p:txBody>
      </p:sp>
      <p:pic>
        <p:nvPicPr>
          <p:cNvPr id="4" name="Picture 3" descr="https://www.safaribooksonline.com/library/view/elementary-engineering-hydrology/9789332508187/images/page66.png">
            <a:extLst>
              <a:ext uri="{FF2B5EF4-FFF2-40B4-BE49-F238E27FC236}">
                <a16:creationId xmlns:a16="http://schemas.microsoft.com/office/drawing/2014/main" id="{D3E3BC06-FA1F-4E1E-AAEB-867CFFC464F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41504" y="4414926"/>
            <a:ext cx="5696816" cy="597045"/>
          </a:xfrm>
          <a:prstGeom prst="rect">
            <a:avLst/>
          </a:prstGeom>
          <a:noFill/>
          <a:ln>
            <a:solidFill>
              <a:srgbClr val="00B0F0"/>
            </a:solidFill>
          </a:ln>
        </p:spPr>
      </p:pic>
      <p:sp>
        <p:nvSpPr>
          <p:cNvPr id="3" name="Rectangle 2">
            <a:extLst>
              <a:ext uri="{FF2B5EF4-FFF2-40B4-BE49-F238E27FC236}">
                <a16:creationId xmlns:a16="http://schemas.microsoft.com/office/drawing/2014/main" id="{BF89FC5F-7791-4DB9-95C0-34B1FE46C2AE}"/>
              </a:ext>
            </a:extLst>
          </p:cNvPr>
          <p:cNvSpPr/>
          <p:nvPr/>
        </p:nvSpPr>
        <p:spPr>
          <a:xfrm>
            <a:off x="641504" y="5270538"/>
            <a:ext cx="10331295" cy="1384995"/>
          </a:xfrm>
          <a:prstGeom prst="rect">
            <a:avLst/>
          </a:prstGeom>
        </p:spPr>
        <p:txBody>
          <a:bodyPr wrap="square">
            <a:spAutoFit/>
          </a:bodyPr>
          <a:lstStyle/>
          <a:p>
            <a:r>
              <a:rPr lang="en-US" sz="2800" dirty="0">
                <a:latin typeface="Times New Roman" panose="02020603050405020304" pitchFamily="18" charset="0"/>
                <a:ea typeface="+mj-ea"/>
                <a:cs typeface="Times New Roman" panose="02020603050405020304" pitchFamily="18" charset="0"/>
              </a:rPr>
              <a:t>where, n = Number of adjacent rain gauge stations</a:t>
            </a:r>
          </a:p>
          <a:p>
            <a:r>
              <a:rPr lang="en-US" sz="2800" dirty="0">
                <a:latin typeface="Times New Roman" panose="02020603050405020304" pitchFamily="18" charset="0"/>
                <a:ea typeface="+mj-ea"/>
                <a:cs typeface="Times New Roman" panose="02020603050405020304" pitchFamily="18" charset="0"/>
              </a:rPr>
              <a:t>P</a:t>
            </a:r>
            <a:r>
              <a:rPr lang="en-US" sz="2800" baseline="-25000" dirty="0">
                <a:latin typeface="Times New Roman" panose="02020603050405020304" pitchFamily="18" charset="0"/>
                <a:ea typeface="+mj-ea"/>
                <a:cs typeface="Times New Roman" panose="02020603050405020304" pitchFamily="18" charset="0"/>
              </a:rPr>
              <a:t>B</a:t>
            </a:r>
            <a:r>
              <a:rPr lang="en-US" sz="2800" dirty="0">
                <a:latin typeface="Times New Roman" panose="02020603050405020304" pitchFamily="18" charset="0"/>
                <a:ea typeface="+mj-ea"/>
                <a:cs typeface="Times New Roman" panose="02020603050405020304" pitchFamily="18" charset="0"/>
              </a:rPr>
              <a:t>, P</a:t>
            </a:r>
            <a:r>
              <a:rPr lang="en-US" sz="2800" baseline="-25000" dirty="0">
                <a:latin typeface="Times New Roman" panose="02020603050405020304" pitchFamily="18" charset="0"/>
                <a:ea typeface="+mj-ea"/>
                <a:cs typeface="Times New Roman" panose="02020603050405020304" pitchFamily="18" charset="0"/>
              </a:rPr>
              <a:t>C</a:t>
            </a:r>
            <a:r>
              <a:rPr lang="en-US" sz="2800" dirty="0">
                <a:latin typeface="Times New Roman" panose="02020603050405020304" pitchFamily="18" charset="0"/>
                <a:ea typeface="+mj-ea"/>
                <a:cs typeface="Times New Roman" panose="02020603050405020304" pitchFamily="18" charset="0"/>
              </a:rPr>
              <a:t>, P</a:t>
            </a:r>
            <a:r>
              <a:rPr lang="en-US" sz="2800" baseline="-25000" dirty="0">
                <a:latin typeface="Times New Roman" panose="02020603050405020304" pitchFamily="18" charset="0"/>
                <a:ea typeface="+mj-ea"/>
                <a:cs typeface="Times New Roman" panose="02020603050405020304" pitchFamily="18" charset="0"/>
              </a:rPr>
              <a:t>D</a:t>
            </a:r>
            <a:r>
              <a:rPr lang="en-US" sz="2800" dirty="0">
                <a:latin typeface="Times New Roman" panose="02020603050405020304" pitchFamily="18" charset="0"/>
                <a:ea typeface="+mj-ea"/>
                <a:cs typeface="Times New Roman" panose="02020603050405020304" pitchFamily="18" charset="0"/>
              </a:rPr>
              <a:t> = Precipitation at B, C and D for the period for which the data is missing at A</a:t>
            </a:r>
          </a:p>
        </p:txBody>
      </p:sp>
    </p:spTree>
    <p:extLst>
      <p:ext uri="{BB962C8B-B14F-4D97-AF65-F5344CB8AC3E}">
        <p14:creationId xmlns:p14="http://schemas.microsoft.com/office/powerpoint/2010/main" val="265656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D8469698-4F15-4DFE-98C7-DCDAEF9B1141}"/>
              </a:ext>
            </a:extLst>
          </p:cNvPr>
          <p:cNvSpPr>
            <a:spLocks noChangeArrowheads="1"/>
          </p:cNvSpPr>
          <p:nvPr/>
        </p:nvSpPr>
        <p:spPr bwMode="auto">
          <a:xfrm>
            <a:off x="394855" y="-48120"/>
            <a:ext cx="11242964" cy="2215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000" b="1" i="0" u="none" strike="noStrike" cap="none" normalizeH="0" baseline="0" dirty="0">
                <a:ln>
                  <a:noFill/>
                </a:ln>
                <a:solidFill>
                  <a:srgbClr val="333333"/>
                </a:solidFill>
                <a:effectLst/>
                <a:latin typeface="Georgia" panose="02040502050405020303" pitchFamily="18" charset="0"/>
                <a:ea typeface="Times New Roman" panose="02020603050405020304" pitchFamily="18" charset="0"/>
              </a:rPr>
              <a:t>Example 1</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000" b="0" i="0" u="none" strike="noStrike" cap="none" normalizeH="0" baseline="0" dirty="0">
                <a:ln>
                  <a:noFill/>
                </a:ln>
                <a:solidFill>
                  <a:srgbClr val="333333"/>
                </a:solidFill>
                <a:effectLst/>
                <a:latin typeface="Georgia" panose="02040502050405020303" pitchFamily="18" charset="0"/>
                <a:ea typeface="Times New Roman" panose="02020603050405020304" pitchFamily="18" charset="0"/>
              </a:rPr>
              <a:t>In a catchment area, daily precipitation was observed by 11 rain gauge stations. On 2 August 2005, the observations indicated that one rain gauge was out of order. The observations taken by the 10 rain gauge stations are as follows:</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073" name="Picture 175" descr="https://www.safaribooksonline.com/library/view/elementary-engineering-hydrology/9789332508187/images/page67.png">
            <a:extLst>
              <a:ext uri="{FF2B5EF4-FFF2-40B4-BE49-F238E27FC236}">
                <a16:creationId xmlns:a16="http://schemas.microsoft.com/office/drawing/2014/main" id="{953719BA-53DB-43A7-89DA-B1DD582268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6209" y="2028960"/>
            <a:ext cx="10627131" cy="808403"/>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3">
            <a:extLst>
              <a:ext uri="{FF2B5EF4-FFF2-40B4-BE49-F238E27FC236}">
                <a16:creationId xmlns:a16="http://schemas.microsoft.com/office/drawing/2014/main" id="{24238F66-387E-4DFD-8EB0-A6FC76328FD3}"/>
              </a:ext>
            </a:extLst>
          </p:cNvPr>
          <p:cNvSpPr>
            <a:spLocks noChangeArrowheads="1"/>
          </p:cNvSpPr>
          <p:nvPr/>
        </p:nvSpPr>
        <p:spPr bwMode="auto">
          <a:xfrm>
            <a:off x="415637" y="2920491"/>
            <a:ext cx="3738524" cy="40011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333333"/>
                </a:solidFill>
                <a:effectLst/>
                <a:latin typeface="Georgia" panose="02040502050405020303" pitchFamily="18" charset="0"/>
                <a:ea typeface="Times New Roman" panose="02020603050405020304" pitchFamily="18" charset="0"/>
              </a:rPr>
              <a:t>Estimate the missing data at H.</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cxnSp>
        <p:nvCxnSpPr>
          <p:cNvPr id="11" name="Straight Connector 10">
            <a:extLst>
              <a:ext uri="{FF2B5EF4-FFF2-40B4-BE49-F238E27FC236}">
                <a16:creationId xmlns:a16="http://schemas.microsoft.com/office/drawing/2014/main" id="{C386EDCA-3D11-493C-9DDE-051D33D249A5}"/>
              </a:ext>
            </a:extLst>
          </p:cNvPr>
          <p:cNvCxnSpPr/>
          <p:nvPr/>
        </p:nvCxnSpPr>
        <p:spPr>
          <a:xfrm>
            <a:off x="0" y="3429000"/>
            <a:ext cx="12192000"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13" name="Picture 12" descr="https://www.safaribooksonline.com/library/view/elementary-engineering-hydrology/9789332508187/images/page67a.png">
            <a:extLst>
              <a:ext uri="{FF2B5EF4-FFF2-40B4-BE49-F238E27FC236}">
                <a16:creationId xmlns:a16="http://schemas.microsoft.com/office/drawing/2014/main" id="{2C865CE2-F94D-47FD-9375-3A271D672F4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19558" y="4581730"/>
            <a:ext cx="10301728" cy="1046338"/>
          </a:xfrm>
          <a:prstGeom prst="rect">
            <a:avLst/>
          </a:prstGeom>
          <a:noFill/>
          <a:ln>
            <a:noFill/>
          </a:ln>
        </p:spPr>
      </p:pic>
      <p:sp>
        <p:nvSpPr>
          <p:cNvPr id="14" name="Rectangle 3">
            <a:extLst>
              <a:ext uri="{FF2B5EF4-FFF2-40B4-BE49-F238E27FC236}">
                <a16:creationId xmlns:a16="http://schemas.microsoft.com/office/drawing/2014/main" id="{DBA3D2CA-34B1-4811-8E44-3AC87D934FFF}"/>
              </a:ext>
            </a:extLst>
          </p:cNvPr>
          <p:cNvSpPr>
            <a:spLocks noChangeArrowheads="1"/>
          </p:cNvSpPr>
          <p:nvPr/>
        </p:nvSpPr>
        <p:spPr bwMode="auto">
          <a:xfrm>
            <a:off x="415637" y="3626290"/>
            <a:ext cx="1274708" cy="40011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sng" strike="noStrike" cap="none" normalizeH="0" baseline="0" dirty="0">
                <a:ln>
                  <a:noFill/>
                </a:ln>
                <a:solidFill>
                  <a:srgbClr val="333333"/>
                </a:solidFill>
                <a:effectLst/>
                <a:latin typeface="Georgia" panose="02040502050405020303" pitchFamily="18" charset="0"/>
                <a:ea typeface="Times New Roman" panose="02020603050405020304" pitchFamily="18" charset="0"/>
              </a:rPr>
              <a:t>solution</a:t>
            </a:r>
            <a:endParaRPr kumimoji="0" lang="en-US" altLang="en-US" sz="2800" b="1" i="0" u="sng"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01581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6DC6A-4858-470D-9C51-784EF716967E}"/>
              </a:ext>
            </a:extLst>
          </p:cNvPr>
          <p:cNvSpPr>
            <a:spLocks noGrp="1"/>
          </p:cNvSpPr>
          <p:nvPr>
            <p:ph type="ctrTitle"/>
          </p:nvPr>
        </p:nvSpPr>
        <p:spPr>
          <a:xfrm>
            <a:off x="641505" y="246746"/>
            <a:ext cx="7150213" cy="635453"/>
          </a:xfrm>
          <a:noFill/>
          <a:ln>
            <a:noFill/>
          </a:ln>
        </p:spPr>
        <p:style>
          <a:lnRef idx="2">
            <a:schemeClr val="accent1"/>
          </a:lnRef>
          <a:fillRef idx="1">
            <a:schemeClr val="lt1"/>
          </a:fillRef>
          <a:effectRef idx="0">
            <a:schemeClr val="accent1"/>
          </a:effectRef>
          <a:fontRef idx="minor">
            <a:schemeClr val="dk1"/>
          </a:fontRef>
        </p:style>
        <p:txBody>
          <a:bodyPr>
            <a:noAutofit/>
          </a:bodyPr>
          <a:lstStyle/>
          <a:p>
            <a:pPr algn="l"/>
            <a:r>
              <a:rPr lang="en-US" sz="3200" u="sng" dirty="0">
                <a:latin typeface="Times New Roman" pitchFamily="18" charset="0"/>
                <a:cs typeface="Times New Roman" pitchFamily="18" charset="0"/>
              </a:rPr>
              <a:t>Correction for the missing rainfall data</a:t>
            </a:r>
            <a:endParaRPr lang="en-US" sz="3200" u="sng" dirty="0">
              <a:latin typeface="Times New Roman" pitchFamily="18" charset="0"/>
              <a:cs typeface="Times New Roman" pitchFamily="18" charset="0"/>
              <a:sym typeface="Symbol"/>
            </a:endParaRPr>
          </a:p>
        </p:txBody>
      </p:sp>
      <p:sp>
        <p:nvSpPr>
          <p:cNvPr id="5" name="Title 1">
            <a:extLst>
              <a:ext uri="{FF2B5EF4-FFF2-40B4-BE49-F238E27FC236}">
                <a16:creationId xmlns:a16="http://schemas.microsoft.com/office/drawing/2014/main" id="{E81F8A61-2738-4474-96B7-C177AFA0DC6D}"/>
              </a:ext>
            </a:extLst>
          </p:cNvPr>
          <p:cNvSpPr txBox="1">
            <a:spLocks/>
          </p:cNvSpPr>
          <p:nvPr/>
        </p:nvSpPr>
        <p:spPr>
          <a:xfrm>
            <a:off x="641504" y="1140766"/>
            <a:ext cx="10485841" cy="248796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800" dirty="0">
                <a:solidFill>
                  <a:srgbClr val="0070C0"/>
                </a:solidFill>
                <a:latin typeface="Times New Roman" panose="02020603050405020304" pitchFamily="18" charset="0"/>
                <a:cs typeface="Times New Roman" panose="02020603050405020304" pitchFamily="18" charset="0"/>
              </a:rPr>
              <a:t>Normal ratio method</a:t>
            </a:r>
          </a:p>
          <a:p>
            <a:pPr algn="l"/>
            <a:endParaRPr lang="en-US" sz="2800" dirty="0">
              <a:latin typeface="Times New Roman" panose="02020603050405020304" pitchFamily="18" charset="0"/>
              <a:cs typeface="Times New Roman" panose="02020603050405020304" pitchFamily="18" charset="0"/>
            </a:endParaRPr>
          </a:p>
          <a:p>
            <a:pPr algn="l"/>
            <a:r>
              <a:rPr lang="en-US" sz="2800" dirty="0">
                <a:latin typeface="Times New Roman" panose="02020603050405020304" pitchFamily="18" charset="0"/>
                <a:cs typeface="Times New Roman" panose="02020603050405020304" pitchFamily="18" charset="0"/>
              </a:rPr>
              <a:t>If the rainfall of station A is missing for a year and the variation of the adjacent rain gauge stations B, C and D is more than 10%, then simple principle of linearity is used to evaluate the missing rainfall of A as follows:</a:t>
            </a:r>
            <a:endParaRPr lang="en-US" sz="32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BF89FC5F-7791-4DB9-95C0-34B1FE46C2AE}"/>
              </a:ext>
            </a:extLst>
          </p:cNvPr>
          <p:cNvSpPr/>
          <p:nvPr/>
        </p:nvSpPr>
        <p:spPr>
          <a:xfrm>
            <a:off x="641504" y="4717338"/>
            <a:ext cx="10331295" cy="1908215"/>
          </a:xfrm>
          <a:prstGeom prst="rect">
            <a:avLst/>
          </a:prstGeom>
        </p:spPr>
        <p:txBody>
          <a:bodyPr wrap="square">
            <a:spAutoFit/>
          </a:bodyPr>
          <a:lstStyle/>
          <a:p>
            <a:r>
              <a:rPr lang="en-US" dirty="0">
                <a:latin typeface="Times New Roman" panose="02020603050405020304" pitchFamily="18" charset="0"/>
                <a:ea typeface="+mj-ea"/>
                <a:cs typeface="Times New Roman" panose="02020603050405020304" pitchFamily="18" charset="0"/>
              </a:rPr>
              <a:t>where, N</a:t>
            </a:r>
            <a:r>
              <a:rPr lang="en-US" baseline="-25000" dirty="0">
                <a:latin typeface="Times New Roman" panose="02020603050405020304" pitchFamily="18" charset="0"/>
                <a:ea typeface="+mj-ea"/>
                <a:cs typeface="Times New Roman" panose="02020603050405020304" pitchFamily="18" charset="0"/>
              </a:rPr>
              <a:t>A</a:t>
            </a:r>
            <a:r>
              <a:rPr lang="en-US" dirty="0">
                <a:latin typeface="Times New Roman" panose="02020603050405020304" pitchFamily="18" charset="0"/>
                <a:ea typeface="+mj-ea"/>
                <a:cs typeface="Times New Roman" panose="02020603050405020304" pitchFamily="18" charset="0"/>
              </a:rPr>
              <a:t> = Average of A excluding the missing period</a:t>
            </a:r>
          </a:p>
          <a:p>
            <a:r>
              <a:rPr lang="en-US" i="1" dirty="0">
                <a:latin typeface="Times New Roman" panose="02020603050405020304" pitchFamily="18" charset="0"/>
                <a:cs typeface="Times New Roman" panose="02020603050405020304" pitchFamily="18" charset="0"/>
              </a:rPr>
              <a:t>N</a:t>
            </a:r>
            <a:r>
              <a:rPr lang="en-US" baseline="-25000" dirty="0">
                <a:latin typeface="Times New Roman" panose="02020603050405020304" pitchFamily="18" charset="0"/>
                <a:cs typeface="Times New Roman" panose="02020603050405020304" pitchFamily="18" charset="0"/>
              </a:rPr>
              <a:t>B</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N</a:t>
            </a:r>
            <a:r>
              <a:rPr lang="en-US" baseline="-25000" dirty="0">
                <a:latin typeface="Times New Roman" panose="02020603050405020304" pitchFamily="18" charset="0"/>
                <a:cs typeface="Times New Roman" panose="02020603050405020304" pitchFamily="18" charset="0"/>
              </a:rPr>
              <a:t>C</a:t>
            </a:r>
            <a:r>
              <a:rPr lang="en-US" dirty="0">
                <a:latin typeface="Times New Roman" panose="02020603050405020304" pitchFamily="18" charset="0"/>
                <a:cs typeface="Times New Roman" panose="02020603050405020304" pitchFamily="18" charset="0"/>
              </a:rPr>
              <a:t> = Average of B and C excluding the missing period</a:t>
            </a:r>
          </a:p>
          <a:p>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P</a:t>
            </a:r>
            <a:r>
              <a:rPr lang="en-US" baseline="-25000" dirty="0">
                <a:latin typeface="Times New Roman" panose="02020603050405020304" pitchFamily="18" charset="0"/>
                <a:cs typeface="Times New Roman" panose="02020603050405020304" pitchFamily="18" charset="0"/>
              </a:rPr>
              <a:t>B</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P</a:t>
            </a:r>
            <a:r>
              <a:rPr lang="en-US" baseline="-25000" dirty="0">
                <a:latin typeface="Times New Roman" panose="02020603050405020304" pitchFamily="18" charset="0"/>
                <a:cs typeface="Times New Roman" panose="02020603050405020304" pitchFamily="18" charset="0"/>
              </a:rPr>
              <a:t>C</a:t>
            </a:r>
            <a:r>
              <a:rPr lang="en-US" dirty="0">
                <a:latin typeface="Times New Roman" panose="02020603050405020304" pitchFamily="18" charset="0"/>
                <a:cs typeface="Times New Roman" panose="02020603050405020304" pitchFamily="18" charset="0"/>
              </a:rPr>
              <a:t> = Precipitation at B and C during the missing period</a:t>
            </a:r>
          </a:p>
          <a:p>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n</a:t>
            </a:r>
            <a:r>
              <a:rPr lang="en-US" dirty="0">
                <a:latin typeface="Times New Roman" panose="02020603050405020304" pitchFamily="18" charset="0"/>
                <a:cs typeface="Times New Roman" panose="02020603050405020304" pitchFamily="18" charset="0"/>
              </a:rPr>
              <a:t> = number of adjacent rain gauge stations considered</a:t>
            </a:r>
          </a:p>
          <a:p>
            <a:r>
              <a:rPr lang="en-US" dirty="0">
                <a:latin typeface="Times New Roman" panose="02020603050405020304" pitchFamily="18" charset="0"/>
                <a:cs typeface="Times New Roman" panose="02020603050405020304" pitchFamily="18" charset="0"/>
              </a:rPr>
              <a:t>For this method, a minimum of three adjacent rain gauge stations are considered.</a:t>
            </a:r>
          </a:p>
          <a:p>
            <a:endParaRPr lang="en-US" sz="2800" dirty="0">
              <a:latin typeface="Times New Roman" panose="02020603050405020304" pitchFamily="18" charset="0"/>
              <a:ea typeface="+mj-ea"/>
              <a:cs typeface="Times New Roman" panose="02020603050405020304" pitchFamily="18" charset="0"/>
            </a:endParaRPr>
          </a:p>
        </p:txBody>
      </p:sp>
      <p:pic>
        <p:nvPicPr>
          <p:cNvPr id="6" name="Picture 5" descr="https://www.safaribooksonline.com/library/view/elementary-engineering-hydrology/9789332508187/images/page67b.png">
            <a:extLst>
              <a:ext uri="{FF2B5EF4-FFF2-40B4-BE49-F238E27FC236}">
                <a16:creationId xmlns:a16="http://schemas.microsoft.com/office/drawing/2014/main" id="{1ADE4E38-6CB8-4E88-8A67-00A621BBA80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63408" y="3786945"/>
            <a:ext cx="5469967" cy="772175"/>
          </a:xfrm>
          <a:prstGeom prst="rect">
            <a:avLst/>
          </a:prstGeom>
          <a:noFill/>
          <a:ln>
            <a:noFill/>
          </a:ln>
        </p:spPr>
      </p:pic>
    </p:spTree>
    <p:extLst>
      <p:ext uri="{BB962C8B-B14F-4D97-AF65-F5344CB8AC3E}">
        <p14:creationId xmlns:p14="http://schemas.microsoft.com/office/powerpoint/2010/main" val="2465089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D8469698-4F15-4DFE-98C7-DCDAEF9B1141}"/>
              </a:ext>
            </a:extLst>
          </p:cNvPr>
          <p:cNvSpPr>
            <a:spLocks noChangeArrowheads="1"/>
          </p:cNvSpPr>
          <p:nvPr/>
        </p:nvSpPr>
        <p:spPr bwMode="auto">
          <a:xfrm>
            <a:off x="394855" y="-12273"/>
            <a:ext cx="11242964" cy="95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000" b="1" i="0" u="none" strike="noStrike" cap="none" normalizeH="0" baseline="0" dirty="0">
                <a:ln>
                  <a:noFill/>
                </a:ln>
                <a:solidFill>
                  <a:srgbClr val="333333"/>
                </a:solidFill>
                <a:effectLst/>
                <a:latin typeface="Georgia" panose="02040502050405020303" pitchFamily="18" charset="0"/>
                <a:ea typeface="Times New Roman" panose="02020603050405020304" pitchFamily="18" charset="0"/>
              </a:rPr>
              <a:t>Example 2</a:t>
            </a:r>
            <a:endParaRPr kumimoji="0" lang="en-US" altLang="en-US" sz="1600" b="0" i="0" u="none" strike="noStrike" cap="none" normalizeH="0" baseline="0" dirty="0">
              <a:ln>
                <a:noFill/>
              </a:ln>
              <a:solidFill>
                <a:schemeClr val="tx1"/>
              </a:solidFill>
              <a:effectLst/>
            </a:endParaRPr>
          </a:p>
          <a:p>
            <a:pPr lvl="0" eaLnBrk="0" fontAlgn="base" hangingPunct="0">
              <a:lnSpc>
                <a:spcPct val="150000"/>
              </a:lnSpc>
              <a:spcBef>
                <a:spcPct val="0"/>
              </a:spcBef>
              <a:spcAft>
                <a:spcPct val="0"/>
              </a:spcAft>
            </a:pPr>
            <a:r>
              <a:rPr kumimoji="0" lang="en-US" altLang="en-US" sz="2000" b="0" i="0" u="none" strike="noStrike" cap="none" normalizeH="0" baseline="0" dirty="0">
                <a:ln>
                  <a:noFill/>
                </a:ln>
                <a:solidFill>
                  <a:srgbClr val="333333"/>
                </a:solidFill>
                <a:effectLst/>
                <a:latin typeface="Georgia" panose="02040502050405020303" pitchFamily="18" charset="0"/>
                <a:ea typeface="Times New Roman" panose="02020603050405020304" pitchFamily="18" charset="0"/>
              </a:rPr>
              <a:t>The average annual precipitation at five rain gauge stations in a catchment is as follows: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Rectangle 3">
            <a:extLst>
              <a:ext uri="{FF2B5EF4-FFF2-40B4-BE49-F238E27FC236}">
                <a16:creationId xmlns:a16="http://schemas.microsoft.com/office/drawing/2014/main" id="{24238F66-387E-4DFD-8EB0-A6FC76328FD3}"/>
              </a:ext>
            </a:extLst>
          </p:cNvPr>
          <p:cNvSpPr>
            <a:spLocks noChangeArrowheads="1"/>
          </p:cNvSpPr>
          <p:nvPr/>
        </p:nvSpPr>
        <p:spPr bwMode="auto">
          <a:xfrm>
            <a:off x="415638" y="1839976"/>
            <a:ext cx="10814740" cy="101566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US" altLang="en-US" sz="2000" b="0" i="0" u="none" strike="noStrike" cap="none" normalizeH="0" baseline="0" dirty="0">
                <a:ln>
                  <a:noFill/>
                </a:ln>
                <a:solidFill>
                  <a:srgbClr val="333333"/>
                </a:solidFill>
                <a:effectLst/>
                <a:latin typeface="Georgia" panose="02040502050405020303" pitchFamily="18" charset="0"/>
                <a:ea typeface="Times New Roman" panose="02020603050405020304" pitchFamily="18" charset="0"/>
              </a:rPr>
              <a:t>However, the precipitation at station P was not available for the year 1996 because the rain gauge was out of order. The precipitation observed at the other stations for 1996 was as follows:</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cxnSp>
        <p:nvCxnSpPr>
          <p:cNvPr id="11" name="Straight Connector 10">
            <a:extLst>
              <a:ext uri="{FF2B5EF4-FFF2-40B4-BE49-F238E27FC236}">
                <a16:creationId xmlns:a16="http://schemas.microsoft.com/office/drawing/2014/main" id="{C386EDCA-3D11-493C-9DDE-051D33D249A5}"/>
              </a:ext>
            </a:extLst>
          </p:cNvPr>
          <p:cNvCxnSpPr/>
          <p:nvPr/>
        </p:nvCxnSpPr>
        <p:spPr>
          <a:xfrm>
            <a:off x="0" y="4008553"/>
            <a:ext cx="12192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4" name="Rectangle 3">
            <a:extLst>
              <a:ext uri="{FF2B5EF4-FFF2-40B4-BE49-F238E27FC236}">
                <a16:creationId xmlns:a16="http://schemas.microsoft.com/office/drawing/2014/main" id="{DBA3D2CA-34B1-4811-8E44-3AC87D934FFF}"/>
              </a:ext>
            </a:extLst>
          </p:cNvPr>
          <p:cNvSpPr>
            <a:spLocks noChangeArrowheads="1"/>
          </p:cNvSpPr>
          <p:nvPr/>
        </p:nvSpPr>
        <p:spPr bwMode="auto">
          <a:xfrm>
            <a:off x="415638" y="4147463"/>
            <a:ext cx="1274708" cy="40011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sng" strike="noStrike" cap="none" normalizeH="0" baseline="0" dirty="0">
                <a:ln>
                  <a:noFill/>
                </a:ln>
                <a:solidFill>
                  <a:srgbClr val="333333"/>
                </a:solidFill>
                <a:effectLst/>
                <a:latin typeface="Georgia" panose="02040502050405020303" pitchFamily="18" charset="0"/>
                <a:ea typeface="Times New Roman" panose="02020603050405020304" pitchFamily="18" charset="0"/>
              </a:rPr>
              <a:t>solution</a:t>
            </a:r>
            <a:endParaRPr kumimoji="0" lang="en-US" altLang="en-US" sz="2800" b="1" i="0" u="sng" strike="noStrike" cap="none" normalizeH="0" baseline="0" dirty="0">
              <a:ln>
                <a:noFill/>
              </a:ln>
              <a:solidFill>
                <a:schemeClr val="tx1"/>
              </a:solidFill>
              <a:effectLst/>
              <a:latin typeface="Arial" panose="020B0604020202020204" pitchFamily="34" charset="0"/>
            </a:endParaRPr>
          </a:p>
        </p:txBody>
      </p:sp>
      <p:pic>
        <p:nvPicPr>
          <p:cNvPr id="10" name="Picture 9" descr="https://www.safaribooksonline.com/library/view/elementary-engineering-hydrology/9789332508187/images/page67c.png">
            <a:extLst>
              <a:ext uri="{FF2B5EF4-FFF2-40B4-BE49-F238E27FC236}">
                <a16:creationId xmlns:a16="http://schemas.microsoft.com/office/drawing/2014/main" id="{4B285EB9-2D04-4230-802C-8B317A8C8B5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034726" y="1098008"/>
            <a:ext cx="6555481" cy="560072"/>
          </a:xfrm>
          <a:prstGeom prst="rect">
            <a:avLst/>
          </a:prstGeom>
          <a:noFill/>
          <a:ln>
            <a:noFill/>
          </a:ln>
        </p:spPr>
      </p:pic>
      <p:pic>
        <p:nvPicPr>
          <p:cNvPr id="12" name="Picture 11" descr="https://www.safaribooksonline.com/library/view/elementary-engineering-hydrology/9789332508187/images/page67d.png">
            <a:extLst>
              <a:ext uri="{FF2B5EF4-FFF2-40B4-BE49-F238E27FC236}">
                <a16:creationId xmlns:a16="http://schemas.microsoft.com/office/drawing/2014/main" id="{3590923E-93CC-4A58-BF09-A1E7BE836A5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034726" y="2669315"/>
            <a:ext cx="6555481" cy="549742"/>
          </a:xfrm>
          <a:prstGeom prst="rect">
            <a:avLst/>
          </a:prstGeom>
          <a:noFill/>
          <a:ln>
            <a:noFill/>
          </a:ln>
        </p:spPr>
      </p:pic>
      <p:sp>
        <p:nvSpPr>
          <p:cNvPr id="2" name="Rectangle 1">
            <a:extLst>
              <a:ext uri="{FF2B5EF4-FFF2-40B4-BE49-F238E27FC236}">
                <a16:creationId xmlns:a16="http://schemas.microsoft.com/office/drawing/2014/main" id="{7998F70B-E95F-47B6-A697-06906F87F16F}"/>
              </a:ext>
            </a:extLst>
          </p:cNvPr>
          <p:cNvSpPr/>
          <p:nvPr/>
        </p:nvSpPr>
        <p:spPr>
          <a:xfrm>
            <a:off x="415638" y="3500312"/>
            <a:ext cx="4624984" cy="369332"/>
          </a:xfrm>
          <a:prstGeom prst="rect">
            <a:avLst/>
          </a:prstGeom>
        </p:spPr>
        <p:txBody>
          <a:bodyPr wrap="none">
            <a:spAutoFit/>
          </a:bodyPr>
          <a:lstStyle/>
          <a:p>
            <a:r>
              <a:rPr lang="en-US" dirty="0">
                <a:solidFill>
                  <a:srgbClr val="333333"/>
                </a:solidFill>
                <a:latin typeface="Georgia" panose="02040502050405020303" pitchFamily="18" charset="0"/>
                <a:ea typeface="Times New Roman" panose="02020603050405020304" pitchFamily="18" charset="0"/>
              </a:rPr>
              <a:t>Evaluate the precipitation at P during 1996.</a:t>
            </a:r>
            <a:endParaRPr lang="en-US" sz="1600" dirty="0">
              <a:effectLst/>
              <a:latin typeface="Times New Roman" panose="02020603050405020304" pitchFamily="18" charset="0"/>
              <a:ea typeface="Times New Roman" panose="02020603050405020304" pitchFamily="18" charset="0"/>
            </a:endParaRPr>
          </a:p>
        </p:txBody>
      </p:sp>
      <p:pic>
        <p:nvPicPr>
          <p:cNvPr id="15" name="Picture 14" descr="https://www.safaribooksonline.com/library/view/elementary-engineering-hydrology/9789332508187/images/page68.png">
            <a:extLst>
              <a:ext uri="{FF2B5EF4-FFF2-40B4-BE49-F238E27FC236}">
                <a16:creationId xmlns:a16="http://schemas.microsoft.com/office/drawing/2014/main" id="{7D55A03A-1A4D-4585-8557-AB424A5A84E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690346" y="4729395"/>
            <a:ext cx="8439083" cy="1037312"/>
          </a:xfrm>
          <a:prstGeom prst="rect">
            <a:avLst/>
          </a:prstGeom>
          <a:noFill/>
          <a:ln>
            <a:noFill/>
          </a:ln>
        </p:spPr>
      </p:pic>
    </p:spTree>
    <p:extLst>
      <p:ext uri="{BB962C8B-B14F-4D97-AF65-F5344CB8AC3E}">
        <p14:creationId xmlns:p14="http://schemas.microsoft.com/office/powerpoint/2010/main" val="1396246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6DC6A-4858-470D-9C51-784EF716967E}"/>
              </a:ext>
            </a:extLst>
          </p:cNvPr>
          <p:cNvSpPr>
            <a:spLocks noGrp="1"/>
          </p:cNvSpPr>
          <p:nvPr>
            <p:ph type="ctrTitle"/>
          </p:nvPr>
        </p:nvSpPr>
        <p:spPr>
          <a:xfrm>
            <a:off x="641505" y="246746"/>
            <a:ext cx="7150213" cy="635453"/>
          </a:xfrm>
          <a:noFill/>
          <a:ln>
            <a:noFill/>
          </a:ln>
        </p:spPr>
        <p:style>
          <a:lnRef idx="2">
            <a:schemeClr val="accent1"/>
          </a:lnRef>
          <a:fillRef idx="1">
            <a:schemeClr val="lt1"/>
          </a:fillRef>
          <a:effectRef idx="0">
            <a:schemeClr val="accent1"/>
          </a:effectRef>
          <a:fontRef idx="minor">
            <a:schemeClr val="dk1"/>
          </a:fontRef>
        </p:style>
        <p:txBody>
          <a:bodyPr>
            <a:noAutofit/>
          </a:bodyPr>
          <a:lstStyle/>
          <a:p>
            <a:pPr algn="l"/>
            <a:r>
              <a:rPr lang="en-US" sz="3200" u="sng" dirty="0">
                <a:latin typeface="Times New Roman" pitchFamily="18" charset="0"/>
                <a:cs typeface="Times New Roman" pitchFamily="18" charset="0"/>
              </a:rPr>
              <a:t>Correction for the missing rainfall data</a:t>
            </a:r>
            <a:endParaRPr lang="en-US" sz="3200" u="sng" dirty="0">
              <a:latin typeface="Times New Roman" pitchFamily="18" charset="0"/>
              <a:cs typeface="Times New Roman" pitchFamily="18" charset="0"/>
              <a:sym typeface="Symbol"/>
            </a:endParaRPr>
          </a:p>
        </p:txBody>
      </p:sp>
      <p:sp>
        <p:nvSpPr>
          <p:cNvPr id="5" name="Title 1">
            <a:extLst>
              <a:ext uri="{FF2B5EF4-FFF2-40B4-BE49-F238E27FC236}">
                <a16:creationId xmlns:a16="http://schemas.microsoft.com/office/drawing/2014/main" id="{E81F8A61-2738-4474-96B7-C177AFA0DC6D}"/>
              </a:ext>
            </a:extLst>
          </p:cNvPr>
          <p:cNvSpPr txBox="1">
            <a:spLocks/>
          </p:cNvSpPr>
          <p:nvPr/>
        </p:nvSpPr>
        <p:spPr>
          <a:xfrm>
            <a:off x="641504" y="956151"/>
            <a:ext cx="10485841" cy="193183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800" dirty="0">
                <a:solidFill>
                  <a:srgbClr val="0070C0"/>
                </a:solidFill>
                <a:latin typeface="Times New Roman" panose="02020603050405020304" pitchFamily="18" charset="0"/>
                <a:cs typeface="Times New Roman" panose="02020603050405020304" pitchFamily="18" charset="0"/>
              </a:rPr>
              <a:t>Weighted Average Method</a:t>
            </a:r>
            <a:endParaRPr lang="en-US" sz="2800" dirty="0">
              <a:latin typeface="Times New Roman" panose="02020603050405020304" pitchFamily="18" charset="0"/>
              <a:cs typeface="Times New Roman" panose="02020603050405020304" pitchFamily="18" charset="0"/>
            </a:endParaRPr>
          </a:p>
          <a:p>
            <a:pPr algn="l"/>
            <a:r>
              <a:rPr lang="en-US" sz="2000" dirty="0">
                <a:latin typeface="Times New Roman" panose="02020603050405020304" pitchFamily="18" charset="0"/>
                <a:cs typeface="Times New Roman" panose="02020603050405020304" pitchFamily="18" charset="0"/>
              </a:rPr>
              <a:t>The station of which the data is missing, e.g. A, is considered as the origin and the adjacent rain gauge stations are considered and their distances from A are calculated or measured on a map.</a:t>
            </a:r>
          </a:p>
          <a:p>
            <a:pPr algn="l"/>
            <a:endParaRPr lang="en-US" sz="2000" dirty="0">
              <a:latin typeface="Times New Roman" panose="02020603050405020304" pitchFamily="18" charset="0"/>
              <a:cs typeface="Times New Roman" panose="02020603050405020304" pitchFamily="18" charset="0"/>
            </a:endParaRPr>
          </a:p>
          <a:p>
            <a:pPr algn="l"/>
            <a:r>
              <a:rPr lang="en-US" sz="2000" dirty="0">
                <a:latin typeface="Times New Roman" panose="02020603050405020304" pitchFamily="18" charset="0"/>
                <a:cs typeface="Times New Roman" panose="02020603050405020304" pitchFamily="18" charset="0"/>
              </a:rPr>
              <a:t>It is assumed that the rainfall variation between these two stations A and B is inversely proportional to the square of the distance between them. Thus,</a:t>
            </a:r>
            <a:endParaRPr lang="en-US" sz="2400" dirty="0">
              <a:latin typeface="Times New Roman" panose="02020603050405020304" pitchFamily="18" charset="0"/>
              <a:cs typeface="Times New Roman" panose="02020603050405020304" pitchFamily="18" charset="0"/>
            </a:endParaRPr>
          </a:p>
        </p:txBody>
      </p:sp>
      <p:pic>
        <p:nvPicPr>
          <p:cNvPr id="7" name="Picture 6" descr="https://www.safaribooksonline.com/library/view/elementary-engineering-hydrology/9789332508187/images/page68a.png">
            <a:extLst>
              <a:ext uri="{FF2B5EF4-FFF2-40B4-BE49-F238E27FC236}">
                <a16:creationId xmlns:a16="http://schemas.microsoft.com/office/drawing/2014/main" id="{35B2024A-5E5E-4D17-B4E5-4E789DB7B11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994748" y="3253324"/>
            <a:ext cx="4843933" cy="803521"/>
          </a:xfrm>
          <a:prstGeom prst="rect">
            <a:avLst/>
          </a:prstGeom>
          <a:noFill/>
          <a:ln>
            <a:noFill/>
          </a:ln>
        </p:spPr>
      </p:pic>
      <p:sp>
        <p:nvSpPr>
          <p:cNvPr id="8" name="Rectangle 7">
            <a:extLst>
              <a:ext uri="{FF2B5EF4-FFF2-40B4-BE49-F238E27FC236}">
                <a16:creationId xmlns:a16="http://schemas.microsoft.com/office/drawing/2014/main" id="{476DDABC-CEE3-4F4B-8C9F-CEE3C6544F0F}"/>
              </a:ext>
            </a:extLst>
          </p:cNvPr>
          <p:cNvSpPr/>
          <p:nvPr/>
        </p:nvSpPr>
        <p:spPr>
          <a:xfrm>
            <a:off x="788683" y="4303364"/>
            <a:ext cx="10191482" cy="1015663"/>
          </a:xfrm>
          <a:prstGeom prst="rect">
            <a:avLst/>
          </a:prstGeom>
        </p:spPr>
        <p:txBody>
          <a:bodyPr wrap="square">
            <a:spAutoFit/>
          </a:bodyPr>
          <a:lstStyle/>
          <a:p>
            <a:r>
              <a:rPr lang="en-US" sz="2000" dirty="0">
                <a:latin typeface="Times New Roman" panose="02020603050405020304" pitchFamily="18" charset="0"/>
                <a:ea typeface="+mj-ea"/>
                <a:cs typeface="Times New Roman" panose="02020603050405020304" pitchFamily="18" charset="0"/>
              </a:rPr>
              <a:t>where, r</a:t>
            </a:r>
            <a:r>
              <a:rPr lang="en-US" sz="2000" baseline="-25000" dirty="0">
                <a:latin typeface="Times New Roman" panose="02020603050405020304" pitchFamily="18" charset="0"/>
                <a:ea typeface="+mj-ea"/>
                <a:cs typeface="Times New Roman" panose="02020603050405020304" pitchFamily="18" charset="0"/>
              </a:rPr>
              <a:t>1</a:t>
            </a:r>
            <a:r>
              <a:rPr lang="en-US" sz="2000" dirty="0">
                <a:latin typeface="Times New Roman" panose="02020603050405020304" pitchFamily="18" charset="0"/>
                <a:ea typeface="+mj-ea"/>
                <a:cs typeface="Times New Roman" panose="02020603050405020304" pitchFamily="18" charset="0"/>
              </a:rPr>
              <a:t>, r</a:t>
            </a:r>
            <a:r>
              <a:rPr lang="en-US" sz="2000" baseline="-25000" dirty="0">
                <a:latin typeface="Times New Roman" panose="02020603050405020304" pitchFamily="18" charset="0"/>
                <a:ea typeface="+mj-ea"/>
                <a:cs typeface="Times New Roman" panose="02020603050405020304" pitchFamily="18" charset="0"/>
              </a:rPr>
              <a:t>2</a:t>
            </a:r>
            <a:r>
              <a:rPr lang="en-US" sz="2000" dirty="0">
                <a:latin typeface="Times New Roman" panose="02020603050405020304" pitchFamily="18" charset="0"/>
                <a:ea typeface="+mj-ea"/>
                <a:cs typeface="Times New Roman" panose="02020603050405020304" pitchFamily="18" charset="0"/>
              </a:rPr>
              <a:t> and r</a:t>
            </a:r>
            <a:r>
              <a:rPr lang="en-US" sz="2000" baseline="-25000" dirty="0">
                <a:latin typeface="Times New Roman" panose="02020603050405020304" pitchFamily="18" charset="0"/>
                <a:ea typeface="+mj-ea"/>
                <a:cs typeface="Times New Roman" panose="02020603050405020304" pitchFamily="18" charset="0"/>
              </a:rPr>
              <a:t>3</a:t>
            </a:r>
            <a:r>
              <a:rPr lang="en-US" sz="2000" dirty="0">
                <a:latin typeface="Times New Roman" panose="02020603050405020304" pitchFamily="18" charset="0"/>
                <a:ea typeface="+mj-ea"/>
                <a:cs typeface="Times New Roman" panose="02020603050405020304" pitchFamily="18" charset="0"/>
              </a:rPr>
              <a:t> = the distances from A of the adjacent stations B, C and D</a:t>
            </a:r>
          </a:p>
          <a:p>
            <a:r>
              <a:rPr lang="en-US" sz="2000" dirty="0">
                <a:latin typeface="Times New Roman" panose="02020603050405020304" pitchFamily="18" charset="0"/>
                <a:ea typeface="+mj-ea"/>
                <a:cs typeface="Times New Roman" panose="02020603050405020304" pitchFamily="18" charset="0"/>
              </a:rPr>
              <a:t>   P</a:t>
            </a:r>
            <a:r>
              <a:rPr lang="en-US" sz="2000" baseline="-25000" dirty="0">
                <a:latin typeface="Times New Roman" panose="02020603050405020304" pitchFamily="18" charset="0"/>
                <a:ea typeface="+mj-ea"/>
                <a:cs typeface="Times New Roman" panose="02020603050405020304" pitchFamily="18" charset="0"/>
              </a:rPr>
              <a:t>B</a:t>
            </a:r>
            <a:r>
              <a:rPr lang="en-US" sz="2000" dirty="0">
                <a:latin typeface="Times New Roman" panose="02020603050405020304" pitchFamily="18" charset="0"/>
                <a:ea typeface="+mj-ea"/>
                <a:cs typeface="Times New Roman" panose="02020603050405020304" pitchFamily="18" charset="0"/>
              </a:rPr>
              <a:t>, P</a:t>
            </a:r>
            <a:r>
              <a:rPr lang="en-US" sz="2000" baseline="-25000" dirty="0">
                <a:latin typeface="Times New Roman" panose="02020603050405020304" pitchFamily="18" charset="0"/>
                <a:ea typeface="+mj-ea"/>
                <a:cs typeface="Times New Roman" panose="02020603050405020304" pitchFamily="18" charset="0"/>
              </a:rPr>
              <a:t>C</a:t>
            </a:r>
            <a:r>
              <a:rPr lang="en-US" sz="2000" dirty="0">
                <a:latin typeface="Times New Roman" panose="02020603050405020304" pitchFamily="18" charset="0"/>
                <a:ea typeface="+mj-ea"/>
                <a:cs typeface="Times New Roman" panose="02020603050405020304" pitchFamily="18" charset="0"/>
              </a:rPr>
              <a:t> and P</a:t>
            </a:r>
            <a:r>
              <a:rPr lang="en-US" sz="2000" baseline="-25000" dirty="0">
                <a:latin typeface="Times New Roman" panose="02020603050405020304" pitchFamily="18" charset="0"/>
                <a:ea typeface="+mj-ea"/>
                <a:cs typeface="Times New Roman" panose="02020603050405020304" pitchFamily="18" charset="0"/>
              </a:rPr>
              <a:t>D</a:t>
            </a:r>
            <a:r>
              <a:rPr lang="en-US" sz="2000" dirty="0">
                <a:latin typeface="Times New Roman" panose="02020603050405020304" pitchFamily="18" charset="0"/>
                <a:ea typeface="+mj-ea"/>
                <a:cs typeface="Times New Roman" panose="02020603050405020304" pitchFamily="18" charset="0"/>
              </a:rPr>
              <a:t> = the rainfall at the adjacent stations B, C and D for the missing period.</a:t>
            </a:r>
          </a:p>
          <a:p>
            <a:r>
              <a:rPr lang="en-US" sz="2000" dirty="0">
                <a:latin typeface="Times New Roman" panose="02020603050405020304" pitchFamily="18" charset="0"/>
                <a:ea typeface="+mj-ea"/>
                <a:cs typeface="Times New Roman" panose="02020603050405020304" pitchFamily="18" charset="0"/>
              </a:rPr>
              <a:t>This method is also known as United States National Weather Service (USNWS) method.</a:t>
            </a:r>
          </a:p>
        </p:txBody>
      </p:sp>
    </p:spTree>
    <p:extLst>
      <p:ext uri="{BB962C8B-B14F-4D97-AF65-F5344CB8AC3E}">
        <p14:creationId xmlns:p14="http://schemas.microsoft.com/office/powerpoint/2010/main" val="2764074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D8469698-4F15-4DFE-98C7-DCDAEF9B1141}"/>
              </a:ext>
            </a:extLst>
          </p:cNvPr>
          <p:cNvSpPr>
            <a:spLocks noChangeArrowheads="1"/>
          </p:cNvSpPr>
          <p:nvPr/>
        </p:nvSpPr>
        <p:spPr bwMode="auto">
          <a:xfrm>
            <a:off x="394855" y="-40389"/>
            <a:ext cx="1124296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000" b="1" i="0" u="none" strike="noStrike" cap="none" normalizeH="0" baseline="0" dirty="0">
                <a:ln>
                  <a:noFill/>
                </a:ln>
                <a:solidFill>
                  <a:srgbClr val="333333"/>
                </a:solidFill>
                <a:effectLst/>
                <a:latin typeface="Georgia" panose="02040502050405020303" pitchFamily="18" charset="0"/>
                <a:ea typeface="Times New Roman" panose="02020603050405020304" pitchFamily="18" charset="0"/>
              </a:rPr>
              <a:t>Example 3</a:t>
            </a:r>
            <a:endParaRPr kumimoji="0" lang="en-US" altLang="en-US" sz="1600" b="0" i="0" u="none" strike="noStrike" cap="none" normalizeH="0" baseline="0" dirty="0">
              <a:ln>
                <a:noFill/>
              </a:ln>
              <a:solidFill>
                <a:schemeClr val="tx1"/>
              </a:solidFill>
              <a:effectLst/>
            </a:endParaRPr>
          </a:p>
          <a:p>
            <a:pPr lvl="0" eaLnBrk="0" fontAlgn="base" hangingPunct="0">
              <a:lnSpc>
                <a:spcPct val="150000"/>
              </a:lnSpc>
              <a:spcBef>
                <a:spcPct val="0"/>
              </a:spcBef>
              <a:spcAft>
                <a:spcPct val="0"/>
              </a:spcAft>
            </a:pPr>
            <a:r>
              <a:rPr kumimoji="0" lang="en-US" altLang="en-US" sz="2000" b="0" i="0" u="none" strike="noStrike" cap="none" normalizeH="0" baseline="0" dirty="0">
                <a:ln>
                  <a:noFill/>
                </a:ln>
                <a:solidFill>
                  <a:srgbClr val="333333"/>
                </a:solidFill>
                <a:effectLst/>
                <a:latin typeface="Georgia" panose="02040502050405020303" pitchFamily="18" charset="0"/>
                <a:ea typeface="Times New Roman" panose="02020603050405020304" pitchFamily="18" charset="0"/>
              </a:rPr>
              <a:t>The relative positions of the stations A, B, C and D with respect to X are shown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3" name="Picture 12" descr="https://www.safaribooksonline.com/library/view/elementary-engineering-hydrology/9789332508187/images/page69.png">
            <a:extLst>
              <a:ext uri="{FF2B5EF4-FFF2-40B4-BE49-F238E27FC236}">
                <a16:creationId xmlns:a16="http://schemas.microsoft.com/office/drawing/2014/main" id="{E166187C-A9AF-4881-BD87-2149E62A643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975021" y="1194572"/>
            <a:ext cx="5162013" cy="3699399"/>
          </a:xfrm>
          <a:prstGeom prst="rect">
            <a:avLst/>
          </a:prstGeom>
          <a:noFill/>
          <a:ln>
            <a:noFill/>
          </a:ln>
        </p:spPr>
      </p:pic>
      <p:pic>
        <p:nvPicPr>
          <p:cNvPr id="16" name="Picture 15" descr="https://www.safaribooksonline.com/library/view/elementary-engineering-hydrology/9789332508187/images/page68b.png">
            <a:extLst>
              <a:ext uri="{FF2B5EF4-FFF2-40B4-BE49-F238E27FC236}">
                <a16:creationId xmlns:a16="http://schemas.microsoft.com/office/drawing/2014/main" id="{30A03729-F9F0-4C51-968D-3963FFC1FED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78018" y="5113268"/>
            <a:ext cx="9225835" cy="785255"/>
          </a:xfrm>
          <a:prstGeom prst="rect">
            <a:avLst/>
          </a:prstGeom>
          <a:noFill/>
          <a:ln>
            <a:noFill/>
          </a:ln>
        </p:spPr>
      </p:pic>
    </p:spTree>
    <p:extLst>
      <p:ext uri="{BB962C8B-B14F-4D97-AF65-F5344CB8AC3E}">
        <p14:creationId xmlns:p14="http://schemas.microsoft.com/office/powerpoint/2010/main" val="1851947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D8469698-4F15-4DFE-98C7-DCDAEF9B1141}"/>
              </a:ext>
            </a:extLst>
          </p:cNvPr>
          <p:cNvSpPr>
            <a:spLocks noChangeArrowheads="1"/>
          </p:cNvSpPr>
          <p:nvPr/>
        </p:nvSpPr>
        <p:spPr bwMode="auto">
          <a:xfrm>
            <a:off x="394855" y="218176"/>
            <a:ext cx="11242964"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000" b="1" i="0" u="none" strike="noStrike" cap="none" normalizeH="0" baseline="0" dirty="0">
                <a:ln>
                  <a:noFill/>
                </a:ln>
                <a:solidFill>
                  <a:srgbClr val="333333"/>
                </a:solidFill>
                <a:effectLst/>
                <a:latin typeface="Georgia" panose="02040502050405020303" pitchFamily="18" charset="0"/>
                <a:ea typeface="Times New Roman" panose="02020603050405020304" pitchFamily="18" charset="0"/>
              </a:rPr>
              <a:t>Example 3</a:t>
            </a:r>
            <a:endParaRPr kumimoji="0" lang="en-US" altLang="en-US" sz="1600" b="0" i="0" u="none" strike="noStrike" cap="none" normalizeH="0" baseline="0" dirty="0">
              <a:ln>
                <a:noFill/>
              </a:ln>
              <a:solidFill>
                <a:schemeClr val="tx1"/>
              </a:solidFill>
              <a:effectLst/>
            </a:endParaRPr>
          </a:p>
          <a:p>
            <a:pPr lvl="0" eaLnBrk="0" fontAlgn="base" hangingPunct="0">
              <a:lnSpc>
                <a:spcPct val="150000"/>
              </a:lnSpc>
              <a:spcBef>
                <a:spcPct val="0"/>
              </a:spcBef>
              <a:spcAft>
                <a:spcPct val="0"/>
              </a:spcAft>
            </a:pPr>
            <a:r>
              <a:rPr kumimoji="0" lang="en-US" altLang="en-US" sz="2000" b="0" i="0" u="none" strike="noStrike" cap="none" normalizeH="0" baseline="0" dirty="0">
                <a:ln>
                  <a:noFill/>
                </a:ln>
                <a:solidFill>
                  <a:srgbClr val="333333"/>
                </a:solidFill>
                <a:effectLst/>
                <a:latin typeface="Georgia" panose="02040502050405020303" pitchFamily="18" charset="0"/>
                <a:ea typeface="Times New Roman" panose="02020603050405020304" pitchFamily="18" charset="0"/>
              </a:rPr>
              <a:t>The annual precipitation at X for the year 2005 is missing. The annual precipitation at the remaining four stations for 2005 is as follows: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5" name="Picture 4" descr="https://www.safaribooksonline.com/library/view/elementary-engineering-hydrology/9789332508187/images/page68c.png">
            <a:extLst>
              <a:ext uri="{FF2B5EF4-FFF2-40B4-BE49-F238E27FC236}">
                <a16:creationId xmlns:a16="http://schemas.microsoft.com/office/drawing/2014/main" id="{6CF7BF6A-CAB8-4FE1-A883-47C3221CB70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175849" y="1965974"/>
            <a:ext cx="5105266" cy="944652"/>
          </a:xfrm>
          <a:prstGeom prst="rect">
            <a:avLst/>
          </a:prstGeom>
          <a:noFill/>
          <a:ln>
            <a:noFill/>
          </a:ln>
        </p:spPr>
      </p:pic>
      <p:sp>
        <p:nvSpPr>
          <p:cNvPr id="2" name="Rectangle 1">
            <a:extLst>
              <a:ext uri="{FF2B5EF4-FFF2-40B4-BE49-F238E27FC236}">
                <a16:creationId xmlns:a16="http://schemas.microsoft.com/office/drawing/2014/main" id="{4760A2D9-A777-49B6-AED5-10844B02A502}"/>
              </a:ext>
            </a:extLst>
          </p:cNvPr>
          <p:cNvSpPr/>
          <p:nvPr/>
        </p:nvSpPr>
        <p:spPr>
          <a:xfrm>
            <a:off x="394855" y="3142474"/>
            <a:ext cx="6027612" cy="369332"/>
          </a:xfrm>
          <a:prstGeom prst="rect">
            <a:avLst/>
          </a:prstGeom>
        </p:spPr>
        <p:txBody>
          <a:bodyPr wrap="none">
            <a:spAutoFit/>
          </a:bodyPr>
          <a:lstStyle/>
          <a:p>
            <a:r>
              <a:rPr lang="en-US" dirty="0">
                <a:solidFill>
                  <a:srgbClr val="333333"/>
                </a:solidFill>
                <a:latin typeface="Georgia" panose="02040502050405020303" pitchFamily="18" charset="0"/>
                <a:ea typeface="Times New Roman" panose="02020603050405020304" pitchFamily="18" charset="0"/>
              </a:rPr>
              <a:t>Evaluate the missing precipitation at X for the year 2005.</a:t>
            </a:r>
            <a:endParaRPr lang="en-US" sz="1600" dirty="0">
              <a:effectLst/>
              <a:latin typeface="Times New Roman" panose="02020603050405020304" pitchFamily="18" charset="0"/>
              <a:ea typeface="Times New Roman" panose="02020603050405020304" pitchFamily="18" charset="0"/>
            </a:endParaRPr>
          </a:p>
        </p:txBody>
      </p:sp>
      <p:cxnSp>
        <p:nvCxnSpPr>
          <p:cNvPr id="4" name="Straight Connector 3">
            <a:extLst>
              <a:ext uri="{FF2B5EF4-FFF2-40B4-BE49-F238E27FC236}">
                <a16:creationId xmlns:a16="http://schemas.microsoft.com/office/drawing/2014/main" id="{1D824E3C-914F-4AED-87E3-F93C98B022FD}"/>
              </a:ext>
            </a:extLst>
          </p:cNvPr>
          <p:cNvCxnSpPr/>
          <p:nvPr/>
        </p:nvCxnSpPr>
        <p:spPr>
          <a:xfrm>
            <a:off x="0" y="3631842"/>
            <a:ext cx="12192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Rectangle 3">
            <a:extLst>
              <a:ext uri="{FF2B5EF4-FFF2-40B4-BE49-F238E27FC236}">
                <a16:creationId xmlns:a16="http://schemas.microsoft.com/office/drawing/2014/main" id="{400FBA54-E637-4080-AB94-EDE5E0C6FCAA}"/>
              </a:ext>
            </a:extLst>
          </p:cNvPr>
          <p:cNvSpPr>
            <a:spLocks noChangeArrowheads="1"/>
          </p:cNvSpPr>
          <p:nvPr/>
        </p:nvSpPr>
        <p:spPr bwMode="auto">
          <a:xfrm>
            <a:off x="394855" y="3832912"/>
            <a:ext cx="1274708" cy="40011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sng" strike="noStrike" cap="none" normalizeH="0" baseline="0" dirty="0">
                <a:ln>
                  <a:noFill/>
                </a:ln>
                <a:solidFill>
                  <a:srgbClr val="333333"/>
                </a:solidFill>
                <a:effectLst/>
                <a:latin typeface="Georgia" panose="02040502050405020303" pitchFamily="18" charset="0"/>
                <a:ea typeface="Times New Roman" panose="02020603050405020304" pitchFamily="18" charset="0"/>
              </a:rPr>
              <a:t>solution</a:t>
            </a:r>
            <a:endParaRPr kumimoji="0" lang="en-US" altLang="en-US" sz="2800" b="1" i="0" u="sng" strike="noStrike" cap="none" normalizeH="0" baseline="0" dirty="0">
              <a:ln>
                <a:noFill/>
              </a:ln>
              <a:solidFill>
                <a:schemeClr val="tx1"/>
              </a:solidFill>
              <a:effectLst/>
              <a:latin typeface="Arial" panose="020B0604020202020204" pitchFamily="34" charset="0"/>
            </a:endParaRPr>
          </a:p>
        </p:txBody>
      </p:sp>
      <p:sp>
        <p:nvSpPr>
          <p:cNvPr id="6" name="Rectangle 5">
            <a:extLst>
              <a:ext uri="{FF2B5EF4-FFF2-40B4-BE49-F238E27FC236}">
                <a16:creationId xmlns:a16="http://schemas.microsoft.com/office/drawing/2014/main" id="{9C6B006D-3C05-4BF3-86C0-BE8D5A9820C7}"/>
              </a:ext>
            </a:extLst>
          </p:cNvPr>
          <p:cNvSpPr/>
          <p:nvPr/>
        </p:nvSpPr>
        <p:spPr>
          <a:xfrm>
            <a:off x="394855" y="4353059"/>
            <a:ext cx="11041584" cy="2119939"/>
          </a:xfrm>
          <a:prstGeom prst="rect">
            <a:avLst/>
          </a:prstGeom>
        </p:spPr>
        <p:txBody>
          <a:bodyPr wrap="square">
            <a:spAutoFit/>
          </a:bodyPr>
          <a:lstStyle/>
          <a:p>
            <a:pPr>
              <a:lnSpc>
                <a:spcPct val="150000"/>
              </a:lnSpc>
              <a:spcBef>
                <a:spcPts val="1200"/>
              </a:spcBef>
            </a:pPr>
            <a:r>
              <a:rPr lang="en-US" dirty="0">
                <a:solidFill>
                  <a:srgbClr val="333333"/>
                </a:solidFill>
                <a:latin typeface="Georgia" panose="02040502050405020303" pitchFamily="18" charset="0"/>
                <a:ea typeface="Times New Roman" panose="02020603050405020304" pitchFamily="18" charset="0"/>
              </a:rPr>
              <a:t>The relative positions of the stations A, B, C and D w.r.t. X are :</a:t>
            </a:r>
            <a:endParaRPr lang="en-US" sz="1600" dirty="0">
              <a:effectLst/>
              <a:latin typeface="Times New Roman" panose="02020603050405020304" pitchFamily="18" charset="0"/>
              <a:ea typeface="Times New Roman" panose="02020603050405020304" pitchFamily="18" charset="0"/>
            </a:endParaRPr>
          </a:p>
          <a:p>
            <a:pPr>
              <a:lnSpc>
                <a:spcPct val="150000"/>
              </a:lnSpc>
            </a:pPr>
            <a:r>
              <a:rPr lang="en-US" dirty="0">
                <a:solidFill>
                  <a:srgbClr val="333333"/>
                </a:solidFill>
                <a:latin typeface="Georgia" panose="02040502050405020303" pitchFamily="18" charset="0"/>
                <a:ea typeface="Times New Roman" panose="02020603050405020304" pitchFamily="18" charset="0"/>
              </a:rPr>
              <a:t>AX = √(20</a:t>
            </a:r>
            <a:r>
              <a:rPr lang="en-US" sz="1100" baseline="30000" dirty="0">
                <a:solidFill>
                  <a:srgbClr val="666666"/>
                </a:solidFill>
                <a:effectLst/>
                <a:latin typeface="Georgia" panose="02040502050405020303" pitchFamily="18" charset="0"/>
                <a:ea typeface="Times New Roman" panose="02020603050405020304" pitchFamily="18" charset="0"/>
              </a:rPr>
              <a:t>2</a:t>
            </a:r>
            <a:r>
              <a:rPr lang="en-US" dirty="0">
                <a:solidFill>
                  <a:srgbClr val="333333"/>
                </a:solidFill>
                <a:latin typeface="Georgia" panose="02040502050405020303" pitchFamily="18" charset="0"/>
                <a:ea typeface="Times New Roman" panose="02020603050405020304" pitchFamily="18" charset="0"/>
              </a:rPr>
              <a:t> + 25</a:t>
            </a:r>
            <a:r>
              <a:rPr lang="en-US" sz="1100" baseline="30000" dirty="0">
                <a:solidFill>
                  <a:srgbClr val="666666"/>
                </a:solidFill>
                <a:effectLst/>
                <a:latin typeface="Georgia" panose="02040502050405020303" pitchFamily="18" charset="0"/>
                <a:ea typeface="Times New Roman" panose="02020603050405020304" pitchFamily="18" charset="0"/>
              </a:rPr>
              <a:t>2</a:t>
            </a:r>
            <a:r>
              <a:rPr lang="en-US" dirty="0">
                <a:solidFill>
                  <a:srgbClr val="333333"/>
                </a:solidFill>
                <a:latin typeface="Georgia" panose="02040502050405020303" pitchFamily="18" charset="0"/>
                <a:ea typeface="Times New Roman" panose="02020603050405020304" pitchFamily="18" charset="0"/>
              </a:rPr>
              <a:t>) = 32.01 km</a:t>
            </a:r>
            <a:endParaRPr lang="en-US" sz="1600" dirty="0">
              <a:effectLst/>
              <a:latin typeface="Times New Roman" panose="02020603050405020304" pitchFamily="18" charset="0"/>
              <a:ea typeface="Times New Roman" panose="02020603050405020304" pitchFamily="18" charset="0"/>
            </a:endParaRPr>
          </a:p>
          <a:p>
            <a:pPr>
              <a:lnSpc>
                <a:spcPct val="150000"/>
              </a:lnSpc>
            </a:pPr>
            <a:r>
              <a:rPr lang="en-US" dirty="0">
                <a:solidFill>
                  <a:srgbClr val="333333"/>
                </a:solidFill>
                <a:latin typeface="Georgia" panose="02040502050405020303" pitchFamily="18" charset="0"/>
                <a:ea typeface="Times New Roman" panose="02020603050405020304" pitchFamily="18" charset="0"/>
              </a:rPr>
              <a:t>BX = √(40</a:t>
            </a:r>
            <a:r>
              <a:rPr lang="en-US" sz="1100" baseline="30000" dirty="0">
                <a:solidFill>
                  <a:srgbClr val="666666"/>
                </a:solidFill>
                <a:effectLst/>
                <a:latin typeface="Georgia" panose="02040502050405020303" pitchFamily="18" charset="0"/>
                <a:ea typeface="Times New Roman" panose="02020603050405020304" pitchFamily="18" charset="0"/>
              </a:rPr>
              <a:t>2</a:t>
            </a:r>
            <a:r>
              <a:rPr lang="en-US" dirty="0">
                <a:solidFill>
                  <a:srgbClr val="333333"/>
                </a:solidFill>
                <a:latin typeface="Georgia" panose="02040502050405020303" pitchFamily="18" charset="0"/>
                <a:ea typeface="Times New Roman" panose="02020603050405020304" pitchFamily="18" charset="0"/>
              </a:rPr>
              <a:t> + 15</a:t>
            </a:r>
            <a:r>
              <a:rPr lang="en-US" sz="1100" baseline="30000" dirty="0">
                <a:solidFill>
                  <a:srgbClr val="666666"/>
                </a:solidFill>
                <a:effectLst/>
                <a:latin typeface="Georgia" panose="02040502050405020303" pitchFamily="18" charset="0"/>
                <a:ea typeface="Times New Roman" panose="02020603050405020304" pitchFamily="18" charset="0"/>
              </a:rPr>
              <a:t>2</a:t>
            </a:r>
            <a:r>
              <a:rPr lang="en-US" dirty="0">
                <a:solidFill>
                  <a:srgbClr val="333333"/>
                </a:solidFill>
                <a:latin typeface="Georgia" panose="02040502050405020303" pitchFamily="18" charset="0"/>
                <a:ea typeface="Times New Roman" panose="02020603050405020304" pitchFamily="18" charset="0"/>
              </a:rPr>
              <a:t>) = 42.72 km</a:t>
            </a:r>
            <a:endParaRPr lang="en-US" sz="1600" dirty="0">
              <a:effectLst/>
              <a:latin typeface="Times New Roman" panose="02020603050405020304" pitchFamily="18" charset="0"/>
              <a:ea typeface="Times New Roman" panose="02020603050405020304" pitchFamily="18" charset="0"/>
            </a:endParaRPr>
          </a:p>
          <a:p>
            <a:pPr>
              <a:lnSpc>
                <a:spcPct val="150000"/>
              </a:lnSpc>
            </a:pPr>
            <a:r>
              <a:rPr lang="en-US" dirty="0">
                <a:solidFill>
                  <a:srgbClr val="333333"/>
                </a:solidFill>
                <a:latin typeface="Georgia" panose="02040502050405020303" pitchFamily="18" charset="0"/>
                <a:ea typeface="Times New Roman" panose="02020603050405020304" pitchFamily="18" charset="0"/>
              </a:rPr>
              <a:t>CX = √(30</a:t>
            </a:r>
            <a:r>
              <a:rPr lang="en-US" sz="1100" baseline="30000" dirty="0">
                <a:solidFill>
                  <a:srgbClr val="666666"/>
                </a:solidFill>
                <a:effectLst/>
                <a:latin typeface="Georgia" panose="02040502050405020303" pitchFamily="18" charset="0"/>
                <a:ea typeface="Times New Roman" panose="02020603050405020304" pitchFamily="18" charset="0"/>
              </a:rPr>
              <a:t>2</a:t>
            </a:r>
            <a:r>
              <a:rPr lang="en-US" dirty="0">
                <a:solidFill>
                  <a:srgbClr val="333333"/>
                </a:solidFill>
                <a:latin typeface="Georgia" panose="02040502050405020303" pitchFamily="18" charset="0"/>
                <a:ea typeface="Times New Roman" panose="02020603050405020304" pitchFamily="18" charset="0"/>
              </a:rPr>
              <a:t> + 20</a:t>
            </a:r>
            <a:r>
              <a:rPr lang="en-US" sz="1100" baseline="30000" dirty="0">
                <a:solidFill>
                  <a:srgbClr val="666666"/>
                </a:solidFill>
                <a:effectLst/>
                <a:latin typeface="Georgia" panose="02040502050405020303" pitchFamily="18" charset="0"/>
                <a:ea typeface="Times New Roman" panose="02020603050405020304" pitchFamily="18" charset="0"/>
              </a:rPr>
              <a:t>2</a:t>
            </a:r>
            <a:r>
              <a:rPr lang="en-US" dirty="0">
                <a:solidFill>
                  <a:srgbClr val="333333"/>
                </a:solidFill>
                <a:latin typeface="Georgia" panose="02040502050405020303" pitchFamily="18" charset="0"/>
                <a:ea typeface="Times New Roman" panose="02020603050405020304" pitchFamily="18" charset="0"/>
              </a:rPr>
              <a:t>) = 36.05 km</a:t>
            </a:r>
            <a:endParaRPr lang="en-US" sz="1600" dirty="0">
              <a:effectLst/>
              <a:latin typeface="Times New Roman" panose="02020603050405020304" pitchFamily="18" charset="0"/>
              <a:ea typeface="Times New Roman" panose="02020603050405020304" pitchFamily="18" charset="0"/>
            </a:endParaRPr>
          </a:p>
          <a:p>
            <a:pPr>
              <a:lnSpc>
                <a:spcPct val="150000"/>
              </a:lnSpc>
            </a:pPr>
            <a:r>
              <a:rPr lang="en-US" dirty="0">
                <a:solidFill>
                  <a:srgbClr val="333333"/>
                </a:solidFill>
                <a:latin typeface="Georgia" panose="02040502050405020303" pitchFamily="18" charset="0"/>
                <a:ea typeface="Times New Roman" panose="02020603050405020304" pitchFamily="18" charset="0"/>
              </a:rPr>
              <a:t>DX = √(25</a:t>
            </a:r>
            <a:r>
              <a:rPr lang="en-US" sz="1100" baseline="30000" dirty="0">
                <a:solidFill>
                  <a:srgbClr val="666666"/>
                </a:solidFill>
                <a:effectLst/>
                <a:latin typeface="Georgia" panose="02040502050405020303" pitchFamily="18" charset="0"/>
                <a:ea typeface="Times New Roman" panose="02020603050405020304" pitchFamily="18" charset="0"/>
              </a:rPr>
              <a:t>2</a:t>
            </a:r>
            <a:r>
              <a:rPr lang="en-US" dirty="0">
                <a:solidFill>
                  <a:srgbClr val="333333"/>
                </a:solidFill>
                <a:latin typeface="Georgia" panose="02040502050405020303" pitchFamily="18" charset="0"/>
                <a:ea typeface="Times New Roman" panose="02020603050405020304" pitchFamily="18" charset="0"/>
              </a:rPr>
              <a:t> + 15</a:t>
            </a:r>
            <a:r>
              <a:rPr lang="en-US" sz="1100" baseline="30000" dirty="0">
                <a:solidFill>
                  <a:srgbClr val="666666"/>
                </a:solidFill>
                <a:effectLst/>
                <a:latin typeface="Georgia" panose="02040502050405020303" pitchFamily="18" charset="0"/>
                <a:ea typeface="Times New Roman" panose="02020603050405020304" pitchFamily="18" charset="0"/>
              </a:rPr>
              <a:t>2</a:t>
            </a:r>
            <a:r>
              <a:rPr lang="en-US" dirty="0">
                <a:solidFill>
                  <a:srgbClr val="333333"/>
                </a:solidFill>
                <a:latin typeface="Georgia" panose="02040502050405020303" pitchFamily="18" charset="0"/>
                <a:ea typeface="Times New Roman" panose="02020603050405020304" pitchFamily="18" charset="0"/>
              </a:rPr>
              <a:t>) = 29.15 km</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766728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D8469698-4F15-4DFE-98C7-DCDAEF9B1141}"/>
              </a:ext>
            </a:extLst>
          </p:cNvPr>
          <p:cNvSpPr>
            <a:spLocks noChangeArrowheads="1"/>
          </p:cNvSpPr>
          <p:nvPr/>
        </p:nvSpPr>
        <p:spPr bwMode="auto">
          <a:xfrm>
            <a:off x="343340" y="319233"/>
            <a:ext cx="164000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000" b="1" i="0" u="none" strike="noStrike" cap="none" normalizeH="0" baseline="0" dirty="0">
                <a:ln>
                  <a:noFill/>
                </a:ln>
                <a:solidFill>
                  <a:srgbClr val="333333"/>
                </a:solidFill>
                <a:effectLst/>
                <a:latin typeface="Georgia" panose="02040502050405020303" pitchFamily="18" charset="0"/>
                <a:ea typeface="Times New Roman" panose="02020603050405020304" pitchFamily="18" charset="0"/>
              </a:rPr>
              <a:t>Example 3</a:t>
            </a:r>
            <a:endParaRPr kumimoji="0" lang="en-US" altLang="en-US" sz="1600" b="0" i="0" u="none" strike="noStrike" cap="none" normalizeH="0" baseline="0" dirty="0">
              <a:ln>
                <a:noFill/>
              </a:ln>
              <a:solidFill>
                <a:schemeClr val="tx1"/>
              </a:solidFill>
              <a:effectLst/>
            </a:endParaRPr>
          </a:p>
        </p:txBody>
      </p:sp>
      <p:pic>
        <p:nvPicPr>
          <p:cNvPr id="10" name="Picture 9" descr="https://www.safaribooksonline.com/library/view/elementary-engineering-hydrology/9789332508187/images/page69a.png">
            <a:extLst>
              <a:ext uri="{FF2B5EF4-FFF2-40B4-BE49-F238E27FC236}">
                <a16:creationId xmlns:a16="http://schemas.microsoft.com/office/drawing/2014/main" id="{912E4BB2-851E-415B-92AC-97E66ABE9E0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798237" y="1436866"/>
            <a:ext cx="6366970" cy="3882109"/>
          </a:xfrm>
          <a:prstGeom prst="rect">
            <a:avLst/>
          </a:prstGeom>
          <a:noFill/>
          <a:ln>
            <a:noFill/>
          </a:ln>
        </p:spPr>
      </p:pic>
    </p:spTree>
    <p:extLst>
      <p:ext uri="{BB962C8B-B14F-4D97-AF65-F5344CB8AC3E}">
        <p14:creationId xmlns:p14="http://schemas.microsoft.com/office/powerpoint/2010/main" val="38159715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6DC6A-4858-470D-9C51-784EF716967E}"/>
              </a:ext>
            </a:extLst>
          </p:cNvPr>
          <p:cNvSpPr>
            <a:spLocks noGrp="1"/>
          </p:cNvSpPr>
          <p:nvPr>
            <p:ph type="ctrTitle"/>
          </p:nvPr>
        </p:nvSpPr>
        <p:spPr>
          <a:xfrm>
            <a:off x="454469" y="311728"/>
            <a:ext cx="9500022" cy="665018"/>
          </a:xfrm>
          <a:noFill/>
          <a:ln>
            <a:noFill/>
          </a:ln>
        </p:spPr>
        <p:style>
          <a:lnRef idx="2">
            <a:schemeClr val="accent1"/>
          </a:lnRef>
          <a:fillRef idx="1">
            <a:schemeClr val="lt1"/>
          </a:fillRef>
          <a:effectRef idx="0">
            <a:schemeClr val="accent1"/>
          </a:effectRef>
          <a:fontRef idx="minor">
            <a:schemeClr val="dk1"/>
          </a:fontRef>
        </p:style>
        <p:txBody>
          <a:bodyPr>
            <a:noAutofit/>
          </a:bodyPr>
          <a:lstStyle/>
          <a:p>
            <a:pPr algn="l"/>
            <a:r>
              <a:rPr lang="en-US" sz="3200" b="1" u="sng" dirty="0">
                <a:latin typeface="Times New Roman" pitchFamily="18" charset="0"/>
                <a:cs typeface="Times New Roman" pitchFamily="18" charset="0"/>
              </a:rPr>
              <a:t>Consistency verification of rainfall data records</a:t>
            </a:r>
            <a:endParaRPr lang="en-US" sz="3200" b="1" u="sng" dirty="0">
              <a:latin typeface="Times New Roman" pitchFamily="18" charset="0"/>
              <a:cs typeface="Times New Roman" pitchFamily="18" charset="0"/>
              <a:sym typeface="Symbol"/>
            </a:endParaRPr>
          </a:p>
        </p:txBody>
      </p:sp>
      <p:sp>
        <p:nvSpPr>
          <p:cNvPr id="6" name="Rectangle 5">
            <a:extLst>
              <a:ext uri="{FF2B5EF4-FFF2-40B4-BE49-F238E27FC236}">
                <a16:creationId xmlns:a16="http://schemas.microsoft.com/office/drawing/2014/main" id="{A150B90D-2359-4B93-BDBA-463E9D86B3B9}"/>
              </a:ext>
            </a:extLst>
          </p:cNvPr>
          <p:cNvSpPr/>
          <p:nvPr/>
        </p:nvSpPr>
        <p:spPr>
          <a:xfrm>
            <a:off x="454468" y="1297954"/>
            <a:ext cx="11245695" cy="1569660"/>
          </a:xfrm>
          <a:prstGeom prst="rect">
            <a:avLst/>
          </a:prstGeom>
        </p:spPr>
        <p:txBody>
          <a:bodyPr wrap="square">
            <a:spAutoFit/>
          </a:bodyPr>
          <a:lstStyle/>
          <a:p>
            <a:r>
              <a:rPr lang="en-US" sz="2400" dirty="0">
                <a:solidFill>
                  <a:srgbClr val="333333"/>
                </a:solidFill>
                <a:latin typeface="Georgia" panose="02040502050405020303" pitchFamily="18" charset="0"/>
                <a:ea typeface="Times New Roman" panose="02020603050405020304" pitchFamily="18" charset="0"/>
              </a:rPr>
              <a:t>It may happen that the rainfall recorded by a rain gauge station is doubtful. It then becomes necessary to verify the rainfall record of this station. This is known as </a:t>
            </a:r>
            <a:r>
              <a:rPr lang="en-US" sz="2400" i="1" dirty="0">
                <a:solidFill>
                  <a:srgbClr val="0070C0"/>
                </a:solidFill>
                <a:latin typeface="Georgia" panose="02040502050405020303" pitchFamily="18" charset="0"/>
                <a:ea typeface="Times New Roman" panose="02020603050405020304" pitchFamily="18" charset="0"/>
              </a:rPr>
              <a:t>verification of consistency of a rain gauge</a:t>
            </a:r>
            <a:r>
              <a:rPr lang="en-US" sz="2400" dirty="0">
                <a:solidFill>
                  <a:srgbClr val="333333"/>
                </a:solidFill>
                <a:latin typeface="Georgia" panose="02040502050405020303" pitchFamily="18" charset="0"/>
                <a:ea typeface="Times New Roman" panose="02020603050405020304" pitchFamily="18" charset="0"/>
              </a:rPr>
              <a:t>. This may by due to the following reasons:</a:t>
            </a:r>
            <a:endParaRPr lang="en-US" sz="2000" dirty="0">
              <a:effectLst/>
              <a:latin typeface="Times New Roman" panose="02020603050405020304" pitchFamily="18" charset="0"/>
              <a:ea typeface="Times New Roman" panose="02020603050405020304" pitchFamily="18" charset="0"/>
            </a:endParaRPr>
          </a:p>
        </p:txBody>
      </p:sp>
      <p:sp>
        <p:nvSpPr>
          <p:cNvPr id="9" name="Rectangle 8">
            <a:extLst>
              <a:ext uri="{FF2B5EF4-FFF2-40B4-BE49-F238E27FC236}">
                <a16:creationId xmlns:a16="http://schemas.microsoft.com/office/drawing/2014/main" id="{C6F1DDBD-7DB1-45A3-908A-35BA2A4ABC19}"/>
              </a:ext>
            </a:extLst>
          </p:cNvPr>
          <p:cNvSpPr/>
          <p:nvPr/>
        </p:nvSpPr>
        <p:spPr>
          <a:xfrm>
            <a:off x="454467" y="3188822"/>
            <a:ext cx="10913187" cy="2831544"/>
          </a:xfrm>
          <a:prstGeom prst="rect">
            <a:avLst/>
          </a:prstGeom>
        </p:spPr>
        <p:txBody>
          <a:bodyPr wrap="square">
            <a:spAutoFit/>
          </a:bodyPr>
          <a:lstStyle/>
          <a:p>
            <a:pPr marL="342900" marR="152400" lvl="0" indent="-342900">
              <a:lnSpc>
                <a:spcPct val="150000"/>
              </a:lnSpc>
              <a:spcBef>
                <a:spcPts val="1200"/>
              </a:spcBef>
              <a:spcAft>
                <a:spcPts val="0"/>
              </a:spcAft>
              <a:buSzPts val="1000"/>
              <a:buFont typeface="Symbol" panose="05050102010706020507" pitchFamily="18" charset="2"/>
              <a:buChar char=""/>
              <a:tabLst>
                <a:tab pos="457200" algn="l"/>
              </a:tabLst>
            </a:pPr>
            <a:r>
              <a:rPr lang="en-US" sz="2400" i="1" dirty="0">
                <a:solidFill>
                  <a:srgbClr val="333333"/>
                </a:solidFill>
                <a:latin typeface="Georgia" panose="02040502050405020303" pitchFamily="18" charset="0"/>
              </a:rPr>
              <a:t>Change in the location of the rain gauge</a:t>
            </a:r>
          </a:p>
          <a:p>
            <a:pPr marL="342900" marR="152400" lvl="0" indent="-342900">
              <a:lnSpc>
                <a:spcPct val="150000"/>
              </a:lnSpc>
              <a:spcAft>
                <a:spcPts val="0"/>
              </a:spcAft>
              <a:buSzPts val="1000"/>
              <a:buFont typeface="Symbol" panose="05050102010706020507" pitchFamily="18" charset="2"/>
              <a:buChar char=""/>
              <a:tabLst>
                <a:tab pos="457200" algn="l"/>
              </a:tabLst>
            </a:pPr>
            <a:r>
              <a:rPr lang="en-US" sz="2400" i="1" dirty="0">
                <a:solidFill>
                  <a:srgbClr val="333333"/>
                </a:solidFill>
                <a:latin typeface="Georgia" panose="02040502050405020303" pitchFamily="18" charset="0"/>
              </a:rPr>
              <a:t>Change in the surroundings, namely, growth of trees, buildings, and so on.</a:t>
            </a:r>
          </a:p>
          <a:p>
            <a:pPr marL="342900" marR="152400" lvl="0" indent="-342900">
              <a:lnSpc>
                <a:spcPct val="150000"/>
              </a:lnSpc>
              <a:spcAft>
                <a:spcPts val="0"/>
              </a:spcAft>
              <a:buSzPts val="1000"/>
              <a:buFont typeface="Symbol" panose="05050102010706020507" pitchFamily="18" charset="2"/>
              <a:buChar char=""/>
              <a:tabLst>
                <a:tab pos="457200" algn="l"/>
              </a:tabLst>
            </a:pPr>
            <a:r>
              <a:rPr lang="en-US" sz="2400" i="1" dirty="0">
                <a:solidFill>
                  <a:srgbClr val="333333"/>
                </a:solidFill>
                <a:latin typeface="Georgia" panose="02040502050405020303" pitchFamily="18" charset="0"/>
              </a:rPr>
              <a:t>Change in the instrument</a:t>
            </a:r>
          </a:p>
          <a:p>
            <a:pPr marL="342900" marR="152400" lvl="0" indent="-342900">
              <a:lnSpc>
                <a:spcPct val="150000"/>
              </a:lnSpc>
              <a:spcAft>
                <a:spcPts val="1200"/>
              </a:spcAft>
              <a:buSzPts val="1000"/>
              <a:buFont typeface="Symbol" panose="05050102010706020507" pitchFamily="18" charset="2"/>
              <a:buChar char=""/>
              <a:tabLst>
                <a:tab pos="457200" algn="l"/>
              </a:tabLst>
            </a:pPr>
            <a:r>
              <a:rPr lang="en-US" sz="2400" i="1" dirty="0">
                <a:solidFill>
                  <a:srgbClr val="333333"/>
                </a:solidFill>
                <a:latin typeface="Georgia" panose="02040502050405020303" pitchFamily="18" charset="0"/>
              </a:rPr>
              <a:t>Fault developed in the rain gauge</a:t>
            </a:r>
          </a:p>
          <a:p>
            <a:r>
              <a:rPr lang="en-US" sz="2400" dirty="0">
                <a:solidFill>
                  <a:srgbClr val="333333"/>
                </a:solidFill>
                <a:effectLst/>
                <a:latin typeface="Georgia" panose="02040502050405020303" pitchFamily="18" charset="0"/>
                <a:ea typeface="Times New Roman" panose="02020603050405020304" pitchFamily="18" charset="0"/>
              </a:rPr>
              <a:t>The verification can be done by the </a:t>
            </a:r>
            <a:r>
              <a:rPr lang="en-US" sz="2400" dirty="0">
                <a:solidFill>
                  <a:srgbClr val="0070C0"/>
                </a:solidFill>
                <a:effectLst/>
                <a:latin typeface="Georgia" panose="02040502050405020303" pitchFamily="18" charset="0"/>
                <a:ea typeface="Times New Roman" panose="02020603050405020304" pitchFamily="18" charset="0"/>
              </a:rPr>
              <a:t>double mass curve </a:t>
            </a:r>
            <a:r>
              <a:rPr lang="en-US" sz="2400" dirty="0">
                <a:solidFill>
                  <a:srgbClr val="333333"/>
                </a:solidFill>
                <a:effectLst/>
                <a:latin typeface="Georgia" panose="02040502050405020303" pitchFamily="18" charset="0"/>
                <a:ea typeface="Times New Roman" panose="02020603050405020304" pitchFamily="18" charset="0"/>
              </a:rPr>
              <a:t>method.</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96794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6DC6A-4858-470D-9C51-784EF716967E}"/>
              </a:ext>
            </a:extLst>
          </p:cNvPr>
          <p:cNvSpPr>
            <a:spLocks noGrp="1"/>
          </p:cNvSpPr>
          <p:nvPr>
            <p:ph type="ctrTitle"/>
          </p:nvPr>
        </p:nvSpPr>
        <p:spPr>
          <a:xfrm>
            <a:off x="3352801" y="2930236"/>
            <a:ext cx="5084617" cy="1039091"/>
          </a:xfrm>
        </p:spPr>
        <p:txBody>
          <a:bodyPr>
            <a:normAutofit/>
          </a:bodyPr>
          <a:lstStyle/>
          <a:p>
            <a:r>
              <a:rPr lang="en-US" b="1" dirty="0">
                <a:latin typeface="Times New Roman" panose="02020603050405020304" pitchFamily="18" charset="0"/>
                <a:cs typeface="Times New Roman" panose="02020603050405020304" pitchFamily="18" charset="0"/>
              </a:rPr>
              <a:t>Precipitation</a:t>
            </a:r>
          </a:p>
        </p:txBody>
      </p:sp>
    </p:spTree>
    <p:extLst>
      <p:ext uri="{BB962C8B-B14F-4D97-AF65-F5344CB8AC3E}">
        <p14:creationId xmlns:p14="http://schemas.microsoft.com/office/powerpoint/2010/main" val="3773698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6DC6A-4858-470D-9C51-784EF716967E}"/>
              </a:ext>
            </a:extLst>
          </p:cNvPr>
          <p:cNvSpPr>
            <a:spLocks noGrp="1"/>
          </p:cNvSpPr>
          <p:nvPr>
            <p:ph type="ctrTitle"/>
          </p:nvPr>
        </p:nvSpPr>
        <p:spPr>
          <a:xfrm>
            <a:off x="454468" y="187037"/>
            <a:ext cx="9500022" cy="665018"/>
          </a:xfrm>
          <a:noFill/>
          <a:ln>
            <a:noFill/>
          </a:ln>
        </p:spPr>
        <p:style>
          <a:lnRef idx="2">
            <a:schemeClr val="accent1"/>
          </a:lnRef>
          <a:fillRef idx="1">
            <a:schemeClr val="lt1"/>
          </a:fillRef>
          <a:effectRef idx="0">
            <a:schemeClr val="accent1"/>
          </a:effectRef>
          <a:fontRef idx="minor">
            <a:schemeClr val="dk1"/>
          </a:fontRef>
        </p:style>
        <p:txBody>
          <a:bodyPr>
            <a:noAutofit/>
          </a:bodyPr>
          <a:lstStyle/>
          <a:p>
            <a:pPr algn="l"/>
            <a:r>
              <a:rPr lang="en-US" sz="3200" b="1" u="sng" dirty="0">
                <a:latin typeface="Times New Roman" pitchFamily="18" charset="0"/>
                <a:cs typeface="Times New Roman" pitchFamily="18" charset="0"/>
              </a:rPr>
              <a:t>Double Mass Curve method</a:t>
            </a:r>
            <a:endParaRPr lang="en-US" sz="3200" b="1" u="sng" dirty="0">
              <a:latin typeface="Times New Roman" pitchFamily="18" charset="0"/>
              <a:cs typeface="Times New Roman" pitchFamily="18" charset="0"/>
              <a:sym typeface="Symbol"/>
            </a:endParaRPr>
          </a:p>
        </p:txBody>
      </p:sp>
      <p:sp>
        <p:nvSpPr>
          <p:cNvPr id="6" name="Rectangle 5">
            <a:extLst>
              <a:ext uri="{FF2B5EF4-FFF2-40B4-BE49-F238E27FC236}">
                <a16:creationId xmlns:a16="http://schemas.microsoft.com/office/drawing/2014/main" id="{A150B90D-2359-4B93-BDBA-463E9D86B3B9}"/>
              </a:ext>
            </a:extLst>
          </p:cNvPr>
          <p:cNvSpPr/>
          <p:nvPr/>
        </p:nvSpPr>
        <p:spPr>
          <a:xfrm>
            <a:off x="454468" y="852055"/>
            <a:ext cx="11245695" cy="1569660"/>
          </a:xfrm>
          <a:prstGeom prst="rect">
            <a:avLst/>
          </a:prstGeom>
        </p:spPr>
        <p:txBody>
          <a:bodyPr wrap="square">
            <a:spAutoFit/>
          </a:bodyPr>
          <a:lstStyle/>
          <a:p>
            <a:r>
              <a:rPr lang="en-US" sz="2400" dirty="0">
                <a:solidFill>
                  <a:srgbClr val="333333"/>
                </a:solidFill>
                <a:latin typeface="Georgia" panose="02040502050405020303" pitchFamily="18" charset="0"/>
                <a:ea typeface="Times New Roman" panose="02020603050405020304" pitchFamily="18" charset="0"/>
              </a:rPr>
              <a:t>On a simple graph paper, the mass curve of the precipitation of the doubtful station, e.g. ‘A’ versus the mass curve of the average precipitation for the remaining rain gauge stations whose data are available for the corresponding period is plotted.</a:t>
            </a:r>
            <a:endParaRPr lang="en-US" sz="2000" dirty="0">
              <a:effectLst/>
              <a:latin typeface="Times New Roman" panose="02020603050405020304" pitchFamily="18" charset="0"/>
              <a:ea typeface="Times New Roman" panose="02020603050405020304" pitchFamily="18" charset="0"/>
            </a:endParaRPr>
          </a:p>
        </p:txBody>
      </p:sp>
      <p:pic>
        <p:nvPicPr>
          <p:cNvPr id="5" name="Picture 4" descr="https://www.safaribooksonline.com/library/view/elementary-engineering-hydrology/9789332508187/images/page70.png">
            <a:extLst>
              <a:ext uri="{FF2B5EF4-FFF2-40B4-BE49-F238E27FC236}">
                <a16:creationId xmlns:a16="http://schemas.microsoft.com/office/drawing/2014/main" id="{39994970-7171-46AB-98F5-A4D8CB4A31D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366153" y="2421715"/>
            <a:ext cx="5216737" cy="4166121"/>
          </a:xfrm>
          <a:prstGeom prst="rect">
            <a:avLst/>
          </a:prstGeom>
          <a:noFill/>
          <a:ln>
            <a:noFill/>
          </a:ln>
        </p:spPr>
      </p:pic>
    </p:spTree>
    <p:extLst>
      <p:ext uri="{BB962C8B-B14F-4D97-AF65-F5344CB8AC3E}">
        <p14:creationId xmlns:p14="http://schemas.microsoft.com/office/powerpoint/2010/main" val="1316629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6DC6A-4858-470D-9C51-784EF716967E}"/>
              </a:ext>
            </a:extLst>
          </p:cNvPr>
          <p:cNvSpPr>
            <a:spLocks noGrp="1"/>
          </p:cNvSpPr>
          <p:nvPr>
            <p:ph type="ctrTitle"/>
          </p:nvPr>
        </p:nvSpPr>
        <p:spPr>
          <a:xfrm>
            <a:off x="454468" y="187037"/>
            <a:ext cx="9500022" cy="665018"/>
          </a:xfrm>
          <a:noFill/>
          <a:ln>
            <a:noFill/>
          </a:ln>
        </p:spPr>
        <p:style>
          <a:lnRef idx="2">
            <a:schemeClr val="accent1"/>
          </a:lnRef>
          <a:fillRef idx="1">
            <a:schemeClr val="lt1"/>
          </a:fillRef>
          <a:effectRef idx="0">
            <a:schemeClr val="accent1"/>
          </a:effectRef>
          <a:fontRef idx="minor">
            <a:schemeClr val="dk1"/>
          </a:fontRef>
        </p:style>
        <p:txBody>
          <a:bodyPr>
            <a:noAutofit/>
          </a:bodyPr>
          <a:lstStyle/>
          <a:p>
            <a:pPr algn="l"/>
            <a:r>
              <a:rPr lang="en-US" sz="3200" b="1" u="sng" dirty="0">
                <a:latin typeface="Times New Roman" pitchFamily="18" charset="0"/>
                <a:cs typeface="Times New Roman" pitchFamily="18" charset="0"/>
              </a:rPr>
              <a:t>Double Mass Curve method</a:t>
            </a:r>
            <a:endParaRPr lang="en-US" sz="3200" b="1" u="sng" dirty="0">
              <a:latin typeface="Times New Roman" pitchFamily="18" charset="0"/>
              <a:cs typeface="Times New Roman" pitchFamily="18" charset="0"/>
              <a:sym typeface="Symbol"/>
            </a:endParaRPr>
          </a:p>
        </p:txBody>
      </p:sp>
      <p:sp>
        <p:nvSpPr>
          <p:cNvPr id="6" name="Rectangle 5">
            <a:extLst>
              <a:ext uri="{FF2B5EF4-FFF2-40B4-BE49-F238E27FC236}">
                <a16:creationId xmlns:a16="http://schemas.microsoft.com/office/drawing/2014/main" id="{A150B90D-2359-4B93-BDBA-463E9D86B3B9}"/>
              </a:ext>
            </a:extLst>
          </p:cNvPr>
          <p:cNvSpPr/>
          <p:nvPr/>
        </p:nvSpPr>
        <p:spPr>
          <a:xfrm>
            <a:off x="454468" y="1070995"/>
            <a:ext cx="11245695" cy="4524315"/>
          </a:xfrm>
          <a:prstGeom prst="rect">
            <a:avLst/>
          </a:prstGeom>
        </p:spPr>
        <p:txBody>
          <a:bodyPr wrap="square">
            <a:spAutoFit/>
          </a:bodyPr>
          <a:lstStyle/>
          <a:p>
            <a:r>
              <a:rPr lang="en-US" sz="2400" dirty="0">
                <a:solidFill>
                  <a:srgbClr val="333333"/>
                </a:solidFill>
                <a:latin typeface="Georgia" panose="02040502050405020303" pitchFamily="18" charset="0"/>
                <a:ea typeface="Times New Roman" panose="02020603050405020304" pitchFamily="18" charset="0"/>
              </a:rPr>
              <a:t>Normally, one should get a straight line through origin if the record at A is correct. </a:t>
            </a:r>
          </a:p>
          <a:p>
            <a:endParaRPr lang="en-US" sz="2400" dirty="0">
              <a:solidFill>
                <a:srgbClr val="333333"/>
              </a:solidFill>
              <a:latin typeface="Georgia" panose="02040502050405020303" pitchFamily="18" charset="0"/>
              <a:ea typeface="Times New Roman" panose="02020603050405020304" pitchFamily="18" charset="0"/>
            </a:endParaRPr>
          </a:p>
          <a:p>
            <a:r>
              <a:rPr lang="en-US" sz="2400" dirty="0">
                <a:solidFill>
                  <a:srgbClr val="333333"/>
                </a:solidFill>
                <a:latin typeface="Georgia" panose="02040502050405020303" pitchFamily="18" charset="0"/>
                <a:ea typeface="Times New Roman" panose="02020603050405020304" pitchFamily="18" charset="0"/>
              </a:rPr>
              <a:t>If there is inconsistency at A from a particular year, the slope of the straight line may change from that year. </a:t>
            </a:r>
          </a:p>
          <a:p>
            <a:endParaRPr lang="en-US" sz="2400" dirty="0">
              <a:solidFill>
                <a:srgbClr val="333333"/>
              </a:solidFill>
              <a:latin typeface="Georgia" panose="02040502050405020303" pitchFamily="18" charset="0"/>
              <a:ea typeface="Times New Roman" panose="02020603050405020304" pitchFamily="18" charset="0"/>
            </a:endParaRPr>
          </a:p>
          <a:p>
            <a:r>
              <a:rPr lang="en-US" sz="2400" dirty="0">
                <a:solidFill>
                  <a:srgbClr val="333333"/>
                </a:solidFill>
                <a:latin typeface="Georgia" panose="02040502050405020303" pitchFamily="18" charset="0"/>
                <a:ea typeface="Times New Roman" panose="02020603050405020304" pitchFamily="18" charset="0"/>
              </a:rPr>
              <a:t>It may, therefore, be concluded that the records of A are incorrect from that year and need modification.</a:t>
            </a:r>
          </a:p>
          <a:p>
            <a:endParaRPr lang="en-US" sz="2400" dirty="0">
              <a:solidFill>
                <a:srgbClr val="333333"/>
              </a:solidFill>
              <a:latin typeface="Georgia" panose="02040502050405020303" pitchFamily="18" charset="0"/>
              <a:ea typeface="Times New Roman" panose="02020603050405020304" pitchFamily="18" charset="0"/>
            </a:endParaRPr>
          </a:p>
          <a:p>
            <a:r>
              <a:rPr lang="en-US" sz="2400" dirty="0">
                <a:solidFill>
                  <a:srgbClr val="333333"/>
                </a:solidFill>
                <a:latin typeface="Georgia" panose="02040502050405020303" pitchFamily="18" charset="0"/>
                <a:ea typeface="Times New Roman" panose="02020603050405020304" pitchFamily="18" charset="0"/>
              </a:rPr>
              <a:t>The slope of the straight line is maintained and extended and the record of A is corrected accordingly. </a:t>
            </a:r>
          </a:p>
          <a:p>
            <a:endParaRPr lang="en-US" sz="2400" dirty="0">
              <a:solidFill>
                <a:srgbClr val="333333"/>
              </a:solidFill>
              <a:latin typeface="Georgia" panose="02040502050405020303" pitchFamily="18" charset="0"/>
              <a:ea typeface="Times New Roman" panose="02020603050405020304" pitchFamily="18" charset="0"/>
            </a:endParaRPr>
          </a:p>
          <a:p>
            <a:r>
              <a:rPr lang="en-US" sz="2400" dirty="0">
                <a:solidFill>
                  <a:srgbClr val="333333"/>
                </a:solidFill>
                <a:latin typeface="Georgia" panose="02040502050405020303" pitchFamily="18" charset="0"/>
                <a:ea typeface="Times New Roman" panose="02020603050405020304" pitchFamily="18" charset="0"/>
              </a:rPr>
              <a:t>This procedure cannot be applied for studies for storm rainfall or daily rainfall.</a:t>
            </a:r>
          </a:p>
        </p:txBody>
      </p:sp>
    </p:spTree>
    <p:extLst>
      <p:ext uri="{BB962C8B-B14F-4D97-AF65-F5344CB8AC3E}">
        <p14:creationId xmlns:p14="http://schemas.microsoft.com/office/powerpoint/2010/main" val="2198845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D8469698-4F15-4DFE-98C7-DCDAEF9B1141}"/>
              </a:ext>
            </a:extLst>
          </p:cNvPr>
          <p:cNvSpPr>
            <a:spLocks noChangeArrowheads="1"/>
          </p:cNvSpPr>
          <p:nvPr/>
        </p:nvSpPr>
        <p:spPr bwMode="auto">
          <a:xfrm>
            <a:off x="415638" y="53203"/>
            <a:ext cx="11242964"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000" b="1" i="0" u="none" strike="noStrike" cap="none" normalizeH="0" baseline="0" dirty="0">
                <a:ln>
                  <a:noFill/>
                </a:ln>
                <a:solidFill>
                  <a:srgbClr val="333333"/>
                </a:solidFill>
                <a:effectLst/>
                <a:latin typeface="Georgia" panose="02040502050405020303" pitchFamily="18" charset="0"/>
                <a:ea typeface="Times New Roman" panose="02020603050405020304" pitchFamily="18" charset="0"/>
              </a:rPr>
              <a:t>Example 4</a:t>
            </a:r>
            <a:endParaRPr kumimoji="0" lang="en-US" altLang="en-US" sz="1600" b="0" i="0" u="none" strike="noStrike" cap="none" normalizeH="0" baseline="0" dirty="0">
              <a:ln>
                <a:noFill/>
              </a:ln>
              <a:solidFill>
                <a:schemeClr val="tx1"/>
              </a:solidFill>
              <a:effectLst/>
            </a:endParaRPr>
          </a:p>
          <a:p>
            <a:pPr lvl="0" eaLnBrk="0" fontAlgn="base" hangingPunct="0">
              <a:lnSpc>
                <a:spcPct val="150000"/>
              </a:lnSpc>
              <a:spcBef>
                <a:spcPct val="0"/>
              </a:spcBef>
              <a:spcAft>
                <a:spcPct val="0"/>
              </a:spcAft>
            </a:pPr>
            <a:r>
              <a:rPr kumimoji="0" lang="en-US" altLang="en-US" sz="2000" b="0" i="0" u="none" strike="noStrike" cap="none" normalizeH="0" baseline="0" dirty="0">
                <a:ln>
                  <a:noFill/>
                </a:ln>
                <a:solidFill>
                  <a:srgbClr val="333333"/>
                </a:solidFill>
                <a:effectLst/>
                <a:latin typeface="Georgia" panose="02040502050405020303" pitchFamily="18" charset="0"/>
                <a:ea typeface="Times New Roman" panose="02020603050405020304" pitchFamily="18" charset="0"/>
              </a:rPr>
              <a:t>The average annual precipitation data of six rain gauge stations in a catchment area during 1991–2000 are as follows: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3" name="Picture 12" descr="https://www.safaribooksonline.com/library/view/elementary-engineering-hydrology/9789332508187/images/page70a.png">
            <a:extLst>
              <a:ext uri="{FF2B5EF4-FFF2-40B4-BE49-F238E27FC236}">
                <a16:creationId xmlns:a16="http://schemas.microsoft.com/office/drawing/2014/main" id="{0EDA720D-047C-4044-8DA3-95964F587F7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754871" y="1530530"/>
            <a:ext cx="7908836" cy="3543745"/>
          </a:xfrm>
          <a:prstGeom prst="rect">
            <a:avLst/>
          </a:prstGeom>
          <a:noFill/>
          <a:ln>
            <a:noFill/>
          </a:ln>
        </p:spPr>
      </p:pic>
      <p:sp>
        <p:nvSpPr>
          <p:cNvPr id="3" name="Rectangle 2">
            <a:extLst>
              <a:ext uri="{FF2B5EF4-FFF2-40B4-BE49-F238E27FC236}">
                <a16:creationId xmlns:a16="http://schemas.microsoft.com/office/drawing/2014/main" id="{FDD2211A-4D63-409F-B3D3-254DC23A1609}"/>
              </a:ext>
            </a:extLst>
          </p:cNvPr>
          <p:cNvSpPr/>
          <p:nvPr/>
        </p:nvSpPr>
        <p:spPr>
          <a:xfrm>
            <a:off x="613288" y="5314459"/>
            <a:ext cx="10475421" cy="646331"/>
          </a:xfrm>
          <a:prstGeom prst="rect">
            <a:avLst/>
          </a:prstGeom>
        </p:spPr>
        <p:txBody>
          <a:bodyPr wrap="square">
            <a:spAutoFit/>
          </a:bodyPr>
          <a:lstStyle/>
          <a:p>
            <a:r>
              <a:rPr lang="en-US" dirty="0">
                <a:solidFill>
                  <a:srgbClr val="333333"/>
                </a:solidFill>
                <a:latin typeface="Georgia" panose="02040502050405020303" pitchFamily="18" charset="0"/>
                <a:ea typeface="Times New Roman" panose="02020603050405020304" pitchFamily="18" charset="0"/>
              </a:rPr>
              <a:t>The data observed at station C were doubtful because of some topographical changes there. Verify whether the data observed at C is consistent and correct it, if necessary.</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352238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D8469698-4F15-4DFE-98C7-DCDAEF9B1141}"/>
              </a:ext>
            </a:extLst>
          </p:cNvPr>
          <p:cNvSpPr>
            <a:spLocks noChangeArrowheads="1"/>
          </p:cNvSpPr>
          <p:nvPr/>
        </p:nvSpPr>
        <p:spPr bwMode="auto">
          <a:xfrm>
            <a:off x="415638" y="237869"/>
            <a:ext cx="11242964"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000" b="1" i="0" u="none" strike="noStrike" cap="none" normalizeH="0" baseline="0" dirty="0">
                <a:ln>
                  <a:noFill/>
                </a:ln>
                <a:solidFill>
                  <a:srgbClr val="333333"/>
                </a:solidFill>
                <a:effectLst/>
                <a:latin typeface="Georgia" panose="02040502050405020303" pitchFamily="18" charset="0"/>
                <a:ea typeface="Times New Roman" panose="02020603050405020304" pitchFamily="18" charset="0"/>
              </a:rPr>
              <a:t>solution</a:t>
            </a:r>
            <a:endParaRPr kumimoji="0" lang="en-US" altLang="en-US" sz="1600" b="0" i="0" u="none" strike="noStrike" cap="none" normalizeH="0" baseline="0" dirty="0">
              <a:ln>
                <a:noFill/>
              </a:ln>
              <a:solidFill>
                <a:schemeClr val="tx1"/>
              </a:solidFill>
              <a:effectLst/>
            </a:endParaRPr>
          </a:p>
          <a:p>
            <a:r>
              <a:rPr lang="en-US" dirty="0"/>
              <a:t>The mass curve coordinates of precipitation at C and also the combined mass curve coordinates of precipitation at A, B, D, E and F will be as follows:</a:t>
            </a:r>
          </a:p>
        </p:txBody>
      </p:sp>
      <p:pic>
        <p:nvPicPr>
          <p:cNvPr id="5" name="Picture 4" descr="https://www.safaribooksonline.com/library/view/elementary-engineering-hydrology/9789332508187/images/page71.png">
            <a:extLst>
              <a:ext uri="{FF2B5EF4-FFF2-40B4-BE49-F238E27FC236}">
                <a16:creationId xmlns:a16="http://schemas.microsoft.com/office/drawing/2014/main" id="{6072D451-3281-459A-861D-6FDB1319E91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761300" y="1577684"/>
            <a:ext cx="8551639" cy="3548107"/>
          </a:xfrm>
          <a:prstGeom prst="rect">
            <a:avLst/>
          </a:prstGeom>
          <a:noFill/>
          <a:ln>
            <a:noFill/>
          </a:ln>
        </p:spPr>
      </p:pic>
    </p:spTree>
    <p:extLst>
      <p:ext uri="{BB962C8B-B14F-4D97-AF65-F5344CB8AC3E}">
        <p14:creationId xmlns:p14="http://schemas.microsoft.com/office/powerpoint/2010/main" val="22355741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D8469698-4F15-4DFE-98C7-DCDAEF9B1141}"/>
              </a:ext>
            </a:extLst>
          </p:cNvPr>
          <p:cNvSpPr>
            <a:spLocks noChangeArrowheads="1"/>
          </p:cNvSpPr>
          <p:nvPr/>
        </p:nvSpPr>
        <p:spPr bwMode="auto">
          <a:xfrm>
            <a:off x="415638" y="539618"/>
            <a:ext cx="11242964" cy="504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000" b="1" i="0" u="none" strike="noStrike" cap="none" normalizeH="0" baseline="0" dirty="0">
                <a:ln>
                  <a:noFill/>
                </a:ln>
                <a:solidFill>
                  <a:srgbClr val="333333"/>
                </a:solidFill>
                <a:effectLst/>
                <a:latin typeface="Georgia" panose="02040502050405020303" pitchFamily="18" charset="0"/>
                <a:ea typeface="Times New Roman" panose="02020603050405020304" pitchFamily="18" charset="0"/>
              </a:rPr>
              <a:t>solution</a:t>
            </a:r>
            <a:endParaRPr kumimoji="0" lang="en-US" altLang="en-US" sz="1600" b="0" i="0" u="none" strike="noStrike" cap="none" normalizeH="0" baseline="0" dirty="0">
              <a:ln>
                <a:noFill/>
              </a:ln>
              <a:solidFill>
                <a:schemeClr val="tx1"/>
              </a:solidFill>
              <a:effectLst/>
            </a:endParaRPr>
          </a:p>
        </p:txBody>
      </p:sp>
      <p:pic>
        <p:nvPicPr>
          <p:cNvPr id="4" name="Picture 3" descr="https://www.safaribooksonline.com/library/view/elementary-engineering-hydrology/9789332508187/images/page71a.png">
            <a:extLst>
              <a:ext uri="{FF2B5EF4-FFF2-40B4-BE49-F238E27FC236}">
                <a16:creationId xmlns:a16="http://schemas.microsoft.com/office/drawing/2014/main" id="{AC354F1B-4D14-4667-860D-54E1CB93F5C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43914" y="1410571"/>
            <a:ext cx="8122812" cy="4900076"/>
          </a:xfrm>
          <a:prstGeom prst="rect">
            <a:avLst/>
          </a:prstGeom>
          <a:noFill/>
          <a:ln>
            <a:noFill/>
          </a:ln>
        </p:spPr>
      </p:pic>
    </p:spTree>
    <p:extLst>
      <p:ext uri="{BB962C8B-B14F-4D97-AF65-F5344CB8AC3E}">
        <p14:creationId xmlns:p14="http://schemas.microsoft.com/office/powerpoint/2010/main" val="4467321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0B3D544-9EA3-4772-B15B-53173038FC36}"/>
              </a:ext>
            </a:extLst>
          </p:cNvPr>
          <p:cNvSpPr/>
          <p:nvPr/>
        </p:nvSpPr>
        <p:spPr>
          <a:xfrm>
            <a:off x="768439" y="734791"/>
            <a:ext cx="9959662" cy="5452775"/>
          </a:xfrm>
          <a:prstGeom prst="rect">
            <a:avLst/>
          </a:prstGeom>
        </p:spPr>
        <p:txBody>
          <a:bodyPr wrap="square">
            <a:spAutoFit/>
          </a:bodyPr>
          <a:lstStyle/>
          <a:p>
            <a:pPr algn="ctr">
              <a:lnSpc>
                <a:spcPts val="1560"/>
              </a:lnSpc>
              <a:spcBef>
                <a:spcPts val="2400"/>
              </a:spcBef>
              <a:spcAft>
                <a:spcPts val="600"/>
              </a:spcAft>
            </a:pPr>
            <a:endParaRPr lang="en-US" sz="14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r>
              <a:rPr lang="en-US" sz="32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Average depth of precipitation</a:t>
            </a:r>
          </a:p>
          <a:p>
            <a:endParaRPr lang="en-US" dirty="0">
              <a:solidFill>
                <a:srgbClr val="333333"/>
              </a:solidFill>
              <a:latin typeface="Georgia" panose="02040502050405020303" pitchFamily="18" charset="0"/>
              <a:ea typeface="Times New Roman" panose="02020603050405020304" pitchFamily="18" charset="0"/>
            </a:endParaRPr>
          </a:p>
          <a:p>
            <a:pPr>
              <a:lnSpc>
                <a:spcPct val="150000"/>
              </a:lnSpc>
            </a:pPr>
            <a:r>
              <a:rPr lang="en-US" sz="2000" dirty="0">
                <a:solidFill>
                  <a:srgbClr val="333333"/>
                </a:solidFill>
                <a:latin typeface="Georgia" panose="02040502050405020303" pitchFamily="18" charset="0"/>
                <a:ea typeface="Times New Roman" panose="02020603050405020304" pitchFamily="18" charset="0"/>
              </a:rPr>
              <a:t>The precipitation over a catchment area is never uniform. This becomes quite clear from the figures of the average depth of precipitation of the various rain gauge stations in the catchment area. One of the basic requirements in the study of a catchment area is the </a:t>
            </a:r>
            <a:r>
              <a:rPr lang="en-US" sz="2000" i="1" dirty="0">
                <a:solidFill>
                  <a:srgbClr val="0070C0"/>
                </a:solidFill>
                <a:latin typeface="Georgia" panose="02040502050405020303" pitchFamily="18" charset="0"/>
                <a:ea typeface="Times New Roman" panose="02020603050405020304" pitchFamily="18" charset="0"/>
              </a:rPr>
              <a:t>average depth of precipitation over the entire catchment</a:t>
            </a:r>
            <a:r>
              <a:rPr lang="en-US" sz="2000" dirty="0">
                <a:solidFill>
                  <a:srgbClr val="333333"/>
                </a:solidFill>
                <a:latin typeface="Georgia" panose="02040502050405020303"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a:lnSpc>
                <a:spcPct val="150000"/>
              </a:lnSpc>
            </a:pPr>
            <a:r>
              <a:rPr lang="en-US" sz="2000" dirty="0">
                <a:solidFill>
                  <a:srgbClr val="333333"/>
                </a:solidFill>
                <a:latin typeface="Georgia" panose="02040502050405020303" pitchFamily="18" charset="0"/>
                <a:ea typeface="Times New Roman" panose="02020603050405020304" pitchFamily="18" charset="0"/>
              </a:rPr>
              <a:t>This is also known as </a:t>
            </a:r>
            <a:r>
              <a:rPr lang="en-US" sz="2000" i="1" dirty="0">
                <a:solidFill>
                  <a:srgbClr val="0070C0"/>
                </a:solidFill>
                <a:latin typeface="Georgia" panose="02040502050405020303" pitchFamily="18" charset="0"/>
                <a:ea typeface="Times New Roman" panose="02020603050405020304" pitchFamily="18" charset="0"/>
              </a:rPr>
              <a:t>equivalent uniform depth of rainfall</a:t>
            </a:r>
            <a:r>
              <a:rPr lang="en-US" sz="2000" dirty="0">
                <a:solidFill>
                  <a:srgbClr val="333333"/>
                </a:solidFill>
                <a:latin typeface="Georgia" panose="02040502050405020303" pitchFamily="18" charset="0"/>
                <a:ea typeface="Times New Roman" panose="02020603050405020304" pitchFamily="18" charset="0"/>
              </a:rPr>
              <a:t>. The average depth of precipitation can be calculated by the following methods:</a:t>
            </a:r>
            <a:endParaRPr lang="en-US" sz="2000" dirty="0">
              <a:effectLst/>
              <a:latin typeface="Times New Roman" panose="02020603050405020304" pitchFamily="18" charset="0"/>
              <a:ea typeface="Times New Roman" panose="02020603050405020304" pitchFamily="18" charset="0"/>
            </a:endParaRPr>
          </a:p>
          <a:p>
            <a:pPr marL="342900" marR="152400" lvl="0" indent="-342900">
              <a:lnSpc>
                <a:spcPct val="150000"/>
              </a:lnSpc>
              <a:spcBef>
                <a:spcPts val="1200"/>
              </a:spcBef>
              <a:spcAft>
                <a:spcPts val="0"/>
              </a:spcAft>
              <a:buSzPts val="1000"/>
              <a:buFont typeface="Symbol" panose="05050102010706020507" pitchFamily="18" charset="2"/>
              <a:buChar char=""/>
              <a:tabLst>
                <a:tab pos="457200" algn="l"/>
              </a:tabLst>
            </a:pPr>
            <a:r>
              <a:rPr lang="en-US" sz="2000" dirty="0">
                <a:solidFill>
                  <a:srgbClr val="333333"/>
                </a:solidFill>
                <a:effectLst/>
                <a:latin typeface="Georgia" panose="02040502050405020303" pitchFamily="18" charset="0"/>
                <a:ea typeface="Calibri" panose="020F0502020204030204" pitchFamily="34" charset="0"/>
                <a:cs typeface="Simplified Arabic" panose="02020603050405020304" pitchFamily="18" charset="-78"/>
              </a:rPr>
              <a:t>Arithmetic mean method</a:t>
            </a:r>
            <a:endParaRPr lang="en-US" sz="2000" dirty="0">
              <a:solidFill>
                <a:srgbClr val="333333"/>
              </a:solidFill>
              <a:effectLst/>
              <a:latin typeface="Times New Roman" panose="02020603050405020304" pitchFamily="18" charset="0"/>
              <a:ea typeface="Calibri" panose="020F0502020204030204" pitchFamily="34" charset="0"/>
              <a:cs typeface="Simplified Arabic" panose="02020603050405020304" pitchFamily="18" charset="-78"/>
            </a:endParaRPr>
          </a:p>
          <a:p>
            <a:pPr marL="342900" marR="152400" lvl="0" indent="-342900">
              <a:lnSpc>
                <a:spcPct val="150000"/>
              </a:lnSpc>
              <a:spcAft>
                <a:spcPts val="0"/>
              </a:spcAft>
              <a:buSzPts val="1000"/>
              <a:buFont typeface="Symbol" panose="05050102010706020507" pitchFamily="18" charset="2"/>
              <a:buChar char=""/>
              <a:tabLst>
                <a:tab pos="457200" algn="l"/>
              </a:tabLst>
            </a:pPr>
            <a:r>
              <a:rPr lang="en-US" sz="2000" dirty="0">
                <a:solidFill>
                  <a:srgbClr val="333333"/>
                </a:solidFill>
                <a:effectLst/>
                <a:latin typeface="Georgia" panose="02040502050405020303" pitchFamily="18" charset="0"/>
                <a:ea typeface="Calibri" panose="020F0502020204030204" pitchFamily="34" charset="0"/>
                <a:cs typeface="Simplified Arabic" panose="02020603050405020304" pitchFamily="18" charset="-78"/>
              </a:rPr>
              <a:t>Thiessen polygon method</a:t>
            </a:r>
            <a:endParaRPr lang="en-US" sz="2000" dirty="0">
              <a:solidFill>
                <a:srgbClr val="333333"/>
              </a:solidFill>
              <a:effectLst/>
              <a:latin typeface="Times New Roman" panose="02020603050405020304" pitchFamily="18" charset="0"/>
              <a:ea typeface="Calibri" panose="020F0502020204030204" pitchFamily="34" charset="0"/>
              <a:cs typeface="Simplified Arabic" panose="02020603050405020304" pitchFamily="18" charset="-78"/>
            </a:endParaRPr>
          </a:p>
          <a:p>
            <a:pPr marL="342900" marR="152400" lvl="0" indent="-342900">
              <a:lnSpc>
                <a:spcPct val="150000"/>
              </a:lnSpc>
              <a:spcAft>
                <a:spcPts val="1200"/>
              </a:spcAft>
              <a:buSzPts val="1000"/>
              <a:buFont typeface="Symbol" panose="05050102010706020507" pitchFamily="18" charset="2"/>
              <a:buChar char=""/>
              <a:tabLst>
                <a:tab pos="457200" algn="l"/>
              </a:tabLst>
            </a:pPr>
            <a:r>
              <a:rPr lang="en-US" sz="2000" dirty="0" err="1">
                <a:solidFill>
                  <a:srgbClr val="333333"/>
                </a:solidFill>
                <a:effectLst/>
                <a:latin typeface="Georgia" panose="02040502050405020303" pitchFamily="18" charset="0"/>
                <a:ea typeface="Calibri" panose="020F0502020204030204" pitchFamily="34" charset="0"/>
                <a:cs typeface="Simplified Arabic" panose="02020603050405020304" pitchFamily="18" charset="-78"/>
              </a:rPr>
              <a:t>Isohyetal</a:t>
            </a:r>
            <a:r>
              <a:rPr lang="en-US" sz="2000" dirty="0">
                <a:solidFill>
                  <a:srgbClr val="333333"/>
                </a:solidFill>
                <a:effectLst/>
                <a:latin typeface="Georgia" panose="02040502050405020303" pitchFamily="18" charset="0"/>
                <a:ea typeface="Calibri" panose="020F0502020204030204" pitchFamily="34" charset="0"/>
                <a:cs typeface="Simplified Arabic" panose="02020603050405020304" pitchFamily="18" charset="-78"/>
              </a:rPr>
              <a:t> method</a:t>
            </a:r>
            <a:endParaRPr lang="en-US" sz="2400" dirty="0">
              <a:solidFill>
                <a:srgbClr val="333333"/>
              </a:solidFill>
              <a:effectLst/>
              <a:latin typeface="Times New Roman" panose="02020603050405020304" pitchFamily="18" charset="0"/>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13711654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22867" y="922867"/>
            <a:ext cx="10270066" cy="5134739"/>
          </a:xfrm>
          <a:prstGeom prst="rect">
            <a:avLst/>
          </a:prstGeom>
        </p:spPr>
        <p:txBody>
          <a:bodyPr wrap="square">
            <a:spAutoFit/>
          </a:bodyPr>
          <a:lstStyle/>
          <a:p>
            <a:pPr algn="ctr">
              <a:lnSpc>
                <a:spcPts val="1560"/>
              </a:lnSpc>
              <a:spcBef>
                <a:spcPts val="2400"/>
              </a:spcBef>
              <a:spcAft>
                <a:spcPts val="600"/>
              </a:spcAft>
            </a:pPr>
            <a:r>
              <a:rPr lang="en-US" sz="1600" b="1" cap="all" dirty="0">
                <a:solidFill>
                  <a:srgbClr val="0070C0"/>
                </a:solidFill>
                <a:latin typeface="Calibri Light" panose="020F0302020204030204" pitchFamily="34" charset="0"/>
                <a:ea typeface="Times New Roman" panose="02020603050405020304" pitchFamily="18" charset="0"/>
                <a:cs typeface="Times New Roman" panose="02020603050405020304" pitchFamily="18" charset="0"/>
              </a:rPr>
              <a:t>RAIN GAUGE DENSITY</a:t>
            </a:r>
            <a:endParaRPr lang="en-US" sz="1400" b="1" dirty="0">
              <a:solidFill>
                <a:srgbClr val="0070C0"/>
              </a:solidFill>
              <a:latin typeface="Calibri Light" panose="020F0302020204030204" pitchFamily="34" charset="0"/>
              <a:ea typeface="Times New Roman" panose="02020603050405020304" pitchFamily="18" charset="0"/>
              <a:cs typeface="Times New Roman" panose="02020603050405020304" pitchFamily="18" charset="0"/>
            </a:endParaRPr>
          </a:p>
          <a:p>
            <a:endParaRPr lang="en-US" dirty="0">
              <a:solidFill>
                <a:srgbClr val="333333"/>
              </a:solidFill>
              <a:latin typeface="Georgia" panose="02040502050405020303" pitchFamily="18" charset="0"/>
              <a:ea typeface="Times New Roman" panose="02020603050405020304" pitchFamily="18" charset="0"/>
            </a:endParaRPr>
          </a:p>
          <a:p>
            <a:pPr marL="285750" indent="-285750">
              <a:lnSpc>
                <a:spcPct val="150000"/>
              </a:lnSpc>
              <a:buFont typeface="Arial" panose="020B0604020202020204" pitchFamily="34" charset="0"/>
              <a:buChar char="•"/>
            </a:pPr>
            <a:r>
              <a:rPr lang="en-US" dirty="0">
                <a:solidFill>
                  <a:srgbClr val="333333"/>
                </a:solidFill>
                <a:latin typeface="Georgia" panose="02040502050405020303" pitchFamily="18" charset="0"/>
                <a:ea typeface="Times New Roman" panose="02020603050405020304" pitchFamily="18" charset="0"/>
              </a:rPr>
              <a:t>Rainfall is the most fundamental data used in the hydrological studies and hence a well distributed network of rain gauge stations is essential. </a:t>
            </a:r>
          </a:p>
          <a:p>
            <a:pPr marL="285750" indent="-285750">
              <a:lnSpc>
                <a:spcPct val="150000"/>
              </a:lnSpc>
              <a:buFont typeface="Arial" panose="020B0604020202020204" pitchFamily="34" charset="0"/>
              <a:buChar char="•"/>
            </a:pPr>
            <a:r>
              <a:rPr lang="en-US" dirty="0">
                <a:solidFill>
                  <a:srgbClr val="333333"/>
                </a:solidFill>
                <a:latin typeface="Georgia" panose="02040502050405020303" pitchFamily="18" charset="0"/>
                <a:ea typeface="Times New Roman" panose="02020603050405020304" pitchFamily="18" charset="0"/>
              </a:rPr>
              <a:t>The average area of influence of the rain gauge stations is indicated as </a:t>
            </a:r>
            <a:r>
              <a:rPr lang="en-US" i="1" dirty="0">
                <a:solidFill>
                  <a:srgbClr val="333333"/>
                </a:solidFill>
                <a:latin typeface="Georgia" panose="02040502050405020303" pitchFamily="18" charset="0"/>
                <a:ea typeface="Times New Roman" panose="02020603050405020304" pitchFamily="18" charset="0"/>
              </a:rPr>
              <a:t>rain gauge density or network density</a:t>
            </a:r>
            <a:r>
              <a:rPr lang="en-US" dirty="0">
                <a:solidFill>
                  <a:srgbClr val="333333"/>
                </a:solidFill>
                <a:latin typeface="Georgia" panose="02040502050405020303" pitchFamily="18" charset="0"/>
                <a:ea typeface="Times New Roman" panose="02020603050405020304" pitchFamily="18" charset="0"/>
              </a:rPr>
              <a:t>. </a:t>
            </a:r>
          </a:p>
          <a:p>
            <a:pPr marL="285750" indent="-285750">
              <a:lnSpc>
                <a:spcPct val="150000"/>
              </a:lnSpc>
              <a:buFont typeface="Arial" panose="020B0604020202020204" pitchFamily="34" charset="0"/>
              <a:buChar char="•"/>
            </a:pPr>
            <a:r>
              <a:rPr lang="en-US" dirty="0">
                <a:solidFill>
                  <a:srgbClr val="333333"/>
                </a:solidFill>
                <a:latin typeface="Georgia" panose="02040502050405020303" pitchFamily="18" charset="0"/>
                <a:ea typeface="Times New Roman" panose="02020603050405020304" pitchFamily="18" charset="0"/>
              </a:rPr>
              <a:t>The density of rain gauge stations in an area may be decided taking into consideration the following points:</a:t>
            </a:r>
            <a:endParaRPr lang="en-US" sz="1600" dirty="0">
              <a:latin typeface="Times New Roman" panose="02020603050405020304" pitchFamily="18" charset="0"/>
              <a:ea typeface="Times New Roman" panose="02020603050405020304" pitchFamily="18" charset="0"/>
            </a:endParaRPr>
          </a:p>
          <a:p>
            <a:pPr marL="342900" marR="152400" lvl="0" indent="-342900">
              <a:lnSpc>
                <a:spcPct val="150000"/>
              </a:lnSpc>
              <a:spcBef>
                <a:spcPts val="1200"/>
              </a:spcBef>
              <a:spcAft>
                <a:spcPts val="0"/>
              </a:spcAft>
              <a:buSzPts val="1000"/>
              <a:buFont typeface="+mj-lt"/>
              <a:buAutoNum type="arabicParenR"/>
              <a:tabLst>
                <a:tab pos="457200" algn="l"/>
              </a:tabLst>
            </a:pPr>
            <a:r>
              <a:rPr lang="en-US" sz="1600" dirty="0">
                <a:solidFill>
                  <a:srgbClr val="0070C0"/>
                </a:solidFill>
                <a:latin typeface="Georgia" panose="02040502050405020303" pitchFamily="18" charset="0"/>
                <a:ea typeface="Calibri" panose="020F0502020204030204" pitchFamily="34" charset="0"/>
                <a:cs typeface="Simplified Arabic" panose="02020603050405020304" pitchFamily="18" charset="-78"/>
              </a:rPr>
              <a:t>Variation in the rainfall in the area. If the area is plain and if there is not much variation in rainfall, the number of rain gauge stations may be small.</a:t>
            </a:r>
          </a:p>
          <a:p>
            <a:pPr marL="342900" lvl="0" indent="-342900">
              <a:lnSpc>
                <a:spcPct val="150000"/>
              </a:lnSpc>
              <a:buFont typeface="+mj-lt"/>
              <a:buAutoNum type="arabicParenR"/>
            </a:pPr>
            <a:r>
              <a:rPr lang="en-US" sz="1600" dirty="0">
                <a:solidFill>
                  <a:srgbClr val="0070C0"/>
                </a:solidFill>
                <a:latin typeface="Georgia" panose="02040502050405020303" pitchFamily="18" charset="0"/>
                <a:ea typeface="Calibri" panose="020F0502020204030204" pitchFamily="34" charset="0"/>
                <a:cs typeface="Simplified Arabic" panose="02020603050405020304" pitchFamily="18" charset="-78"/>
              </a:rPr>
              <a:t>The nature of study for which rainfall data is required</a:t>
            </a:r>
          </a:p>
          <a:p>
            <a:pPr marL="342900" lvl="0" indent="-342900">
              <a:lnSpc>
                <a:spcPct val="150000"/>
              </a:lnSpc>
              <a:buFont typeface="+mj-lt"/>
              <a:buAutoNum type="arabicParenR"/>
            </a:pPr>
            <a:r>
              <a:rPr lang="en-US" sz="1600" dirty="0">
                <a:solidFill>
                  <a:srgbClr val="0070C0"/>
                </a:solidFill>
                <a:latin typeface="Georgia" panose="02040502050405020303" pitchFamily="18" charset="0"/>
                <a:ea typeface="Calibri" panose="020F0502020204030204" pitchFamily="34" charset="0"/>
                <a:cs typeface="Simplified Arabic" panose="02020603050405020304" pitchFamily="18" charset="-78"/>
              </a:rPr>
              <a:t>Cost involved in establishing and maintaining the rain gauge stations</a:t>
            </a:r>
          </a:p>
          <a:p>
            <a:pPr marL="342900" marR="152400" lvl="0" indent="-342900">
              <a:lnSpc>
                <a:spcPts val="1560"/>
              </a:lnSpc>
              <a:spcBef>
                <a:spcPts val="1200"/>
              </a:spcBef>
              <a:spcAft>
                <a:spcPts val="0"/>
              </a:spcAft>
              <a:buSzPts val="1000"/>
              <a:buFont typeface="+mj-lt"/>
              <a:buAutoNum type="arabicParenR"/>
              <a:tabLst>
                <a:tab pos="457200" algn="l"/>
              </a:tabLst>
            </a:pPr>
            <a:endParaRPr lang="en-US" sz="1600" dirty="0">
              <a:solidFill>
                <a:srgbClr val="333333"/>
              </a:solidFill>
              <a:latin typeface="Georgia" panose="02040502050405020303" pitchFamily="18" charset="0"/>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33697949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5133" y="897467"/>
            <a:ext cx="9922934" cy="4478149"/>
          </a:xfrm>
          <a:prstGeom prst="rect">
            <a:avLst/>
          </a:prstGeom>
        </p:spPr>
        <p:txBody>
          <a:bodyPr wrap="square">
            <a:spAutoFit/>
          </a:bodyPr>
          <a:lstStyle/>
          <a:p>
            <a:pPr algn="ctr">
              <a:lnSpc>
                <a:spcPct val="150000"/>
              </a:lnSpc>
              <a:spcBef>
                <a:spcPts val="1800"/>
              </a:spcBef>
              <a:spcAft>
                <a:spcPts val="600"/>
              </a:spcAft>
            </a:pPr>
            <a:r>
              <a:rPr lang="en-US" sz="2400" b="1" dirty="0">
                <a:solidFill>
                  <a:srgbClr val="0070C0"/>
                </a:solidFill>
                <a:latin typeface="Calibri Light" panose="020F0302020204030204" pitchFamily="34" charset="0"/>
                <a:ea typeface="Times New Roman" panose="02020603050405020304" pitchFamily="18" charset="0"/>
                <a:cs typeface="Times New Roman" panose="02020603050405020304" pitchFamily="18" charset="0"/>
              </a:rPr>
              <a:t>Minimum Density of Rain Gauge Stations</a:t>
            </a:r>
            <a:endParaRPr lang="en-US" b="1" dirty="0">
              <a:solidFill>
                <a:srgbClr val="0070C0"/>
              </a:solidFill>
              <a:latin typeface="Calibri Light" panose="020F0302020204030204" pitchFamily="34" charset="0"/>
              <a:ea typeface="Times New Roman" panose="02020603050405020304" pitchFamily="18" charset="0"/>
              <a:cs typeface="Times New Roman" panose="02020603050405020304" pitchFamily="18" charset="0"/>
            </a:endParaRPr>
          </a:p>
          <a:p>
            <a:pPr>
              <a:lnSpc>
                <a:spcPct val="150000"/>
              </a:lnSpc>
            </a:pPr>
            <a:r>
              <a:rPr lang="en-US" sz="2400" dirty="0">
                <a:solidFill>
                  <a:srgbClr val="333333"/>
                </a:solidFill>
                <a:latin typeface="Georgia" panose="02040502050405020303" pitchFamily="18" charset="0"/>
                <a:ea typeface="Times New Roman" panose="02020603050405020304" pitchFamily="18" charset="0"/>
              </a:rPr>
              <a:t>The following criteria are recommended to minimum density of rain gauge:</a:t>
            </a:r>
            <a:endParaRPr lang="en-US" sz="2000" dirty="0">
              <a:latin typeface="Times New Roman" panose="02020603050405020304" pitchFamily="18" charset="0"/>
              <a:ea typeface="Times New Roman" panose="02020603050405020304" pitchFamily="18" charset="0"/>
            </a:endParaRPr>
          </a:p>
          <a:p>
            <a:pPr marL="342900" marR="152400" lvl="0" indent="-342900">
              <a:lnSpc>
                <a:spcPct val="150000"/>
              </a:lnSpc>
              <a:spcBef>
                <a:spcPts val="1200"/>
              </a:spcBef>
              <a:spcAft>
                <a:spcPts val="0"/>
              </a:spcAft>
              <a:buSzPts val="1000"/>
              <a:buFont typeface="Symbol" panose="05050102010706020507" pitchFamily="18" charset="2"/>
              <a:buChar char=""/>
              <a:tabLst>
                <a:tab pos="457200" algn="l"/>
              </a:tabLst>
            </a:pPr>
            <a:r>
              <a:rPr lang="en-US" dirty="0">
                <a:solidFill>
                  <a:srgbClr val="333333"/>
                </a:solidFill>
                <a:latin typeface="Georgia" panose="02040502050405020303" pitchFamily="18" charset="0"/>
                <a:ea typeface="Calibri" panose="020F0502020204030204" pitchFamily="34" charset="0"/>
                <a:cs typeface="Simplified Arabic" panose="02020603050405020304" pitchFamily="18" charset="-78"/>
              </a:rPr>
              <a:t>One rain gauge per 520 km</a:t>
            </a:r>
            <a:r>
              <a:rPr lang="en-US" sz="1400" baseline="30000" dirty="0">
                <a:solidFill>
                  <a:srgbClr val="666666"/>
                </a:solidFill>
                <a:latin typeface="Georgia" panose="02040502050405020303" pitchFamily="18" charset="0"/>
                <a:ea typeface="Calibri" panose="020F0502020204030204" pitchFamily="34" charset="0"/>
                <a:cs typeface="Simplified Arabic" panose="02020603050405020304" pitchFamily="18" charset="-78"/>
              </a:rPr>
              <a:t>2</a:t>
            </a:r>
            <a:r>
              <a:rPr lang="en-US" dirty="0">
                <a:solidFill>
                  <a:srgbClr val="333333"/>
                </a:solidFill>
                <a:latin typeface="Georgia" panose="02040502050405020303" pitchFamily="18" charset="0"/>
                <a:ea typeface="Calibri" panose="020F0502020204030204" pitchFamily="34" charset="0"/>
                <a:cs typeface="Simplified Arabic" panose="02020603050405020304" pitchFamily="18" charset="-78"/>
              </a:rPr>
              <a:t> in plain areas. (For area in the path of low pressure systems, denser network is necessary.)</a:t>
            </a:r>
            <a:endParaRPr lang="en-US" dirty="0">
              <a:solidFill>
                <a:srgbClr val="333333"/>
              </a:solidFill>
              <a:latin typeface="Times New Roman" panose="02020603050405020304" pitchFamily="18" charset="0"/>
              <a:ea typeface="Calibri" panose="020F0502020204030204" pitchFamily="34" charset="0"/>
              <a:cs typeface="Simplified Arabic" panose="02020603050405020304" pitchFamily="18" charset="-78"/>
            </a:endParaRPr>
          </a:p>
          <a:p>
            <a:pPr marL="342900" marR="152400" lvl="0" indent="-342900">
              <a:lnSpc>
                <a:spcPct val="150000"/>
              </a:lnSpc>
              <a:spcAft>
                <a:spcPts val="0"/>
              </a:spcAft>
              <a:buSzPts val="1000"/>
              <a:buFont typeface="Symbol" panose="05050102010706020507" pitchFamily="18" charset="2"/>
              <a:buChar char=""/>
              <a:tabLst>
                <a:tab pos="457200" algn="l"/>
              </a:tabLst>
            </a:pPr>
            <a:r>
              <a:rPr lang="en-US" dirty="0">
                <a:solidFill>
                  <a:srgbClr val="333333"/>
                </a:solidFill>
                <a:latin typeface="Georgia" panose="02040502050405020303" pitchFamily="18" charset="0"/>
                <a:ea typeface="Calibri" panose="020F0502020204030204" pitchFamily="34" charset="0"/>
                <a:cs typeface="Simplified Arabic" panose="02020603050405020304" pitchFamily="18" charset="-78"/>
              </a:rPr>
              <a:t>One rain gauge per 260–390 km</a:t>
            </a:r>
            <a:r>
              <a:rPr lang="en-US" sz="1400" baseline="30000" dirty="0">
                <a:solidFill>
                  <a:srgbClr val="666666"/>
                </a:solidFill>
                <a:latin typeface="Georgia" panose="02040502050405020303" pitchFamily="18" charset="0"/>
                <a:ea typeface="Calibri" panose="020F0502020204030204" pitchFamily="34" charset="0"/>
                <a:cs typeface="Simplified Arabic" panose="02020603050405020304" pitchFamily="18" charset="-78"/>
              </a:rPr>
              <a:t>2</a:t>
            </a:r>
            <a:r>
              <a:rPr lang="en-US" dirty="0">
                <a:solidFill>
                  <a:srgbClr val="333333"/>
                </a:solidFill>
                <a:latin typeface="Georgia" panose="02040502050405020303" pitchFamily="18" charset="0"/>
                <a:ea typeface="Calibri" panose="020F0502020204030204" pitchFamily="34" charset="0"/>
                <a:cs typeface="Simplified Arabic" panose="02020603050405020304" pitchFamily="18" charset="-78"/>
              </a:rPr>
              <a:t> for area where average elevation of the area above mean sea level is 1000 m and above.</a:t>
            </a:r>
            <a:endParaRPr lang="en-US" dirty="0">
              <a:solidFill>
                <a:srgbClr val="333333"/>
              </a:solidFill>
              <a:latin typeface="Times New Roman" panose="02020603050405020304" pitchFamily="18" charset="0"/>
              <a:ea typeface="Calibri" panose="020F0502020204030204" pitchFamily="34" charset="0"/>
              <a:cs typeface="Simplified Arabic" panose="02020603050405020304" pitchFamily="18" charset="-78"/>
            </a:endParaRPr>
          </a:p>
          <a:p>
            <a:pPr marL="342900" marR="152400" lvl="0" indent="-342900">
              <a:lnSpc>
                <a:spcPct val="150000"/>
              </a:lnSpc>
              <a:spcAft>
                <a:spcPts val="1200"/>
              </a:spcAft>
              <a:buSzPts val="1000"/>
              <a:buFont typeface="Symbol" panose="05050102010706020507" pitchFamily="18" charset="2"/>
              <a:buChar char=""/>
              <a:tabLst>
                <a:tab pos="457200" algn="l"/>
              </a:tabLst>
            </a:pPr>
            <a:r>
              <a:rPr lang="en-US" dirty="0">
                <a:solidFill>
                  <a:srgbClr val="333333"/>
                </a:solidFill>
                <a:latin typeface="Georgia" panose="02040502050405020303" pitchFamily="18" charset="0"/>
                <a:ea typeface="Calibri" panose="020F0502020204030204" pitchFamily="34" charset="0"/>
                <a:cs typeface="Simplified Arabic" panose="02020603050405020304" pitchFamily="18" charset="-78"/>
              </a:rPr>
              <a:t>One rain gauge per 130 km</a:t>
            </a:r>
            <a:r>
              <a:rPr lang="en-US" sz="1400" baseline="30000" dirty="0">
                <a:solidFill>
                  <a:srgbClr val="666666"/>
                </a:solidFill>
                <a:latin typeface="Georgia" panose="02040502050405020303" pitchFamily="18" charset="0"/>
                <a:ea typeface="Calibri" panose="020F0502020204030204" pitchFamily="34" charset="0"/>
                <a:cs typeface="Simplified Arabic" panose="02020603050405020304" pitchFamily="18" charset="-78"/>
              </a:rPr>
              <a:t>2</a:t>
            </a:r>
            <a:r>
              <a:rPr lang="en-US" dirty="0">
                <a:solidFill>
                  <a:srgbClr val="333333"/>
                </a:solidFill>
                <a:latin typeface="Georgia" panose="02040502050405020303" pitchFamily="18" charset="0"/>
                <a:ea typeface="Calibri" panose="020F0502020204030204" pitchFamily="34" charset="0"/>
                <a:cs typeface="Simplified Arabic" panose="02020603050405020304" pitchFamily="18" charset="-78"/>
              </a:rPr>
              <a:t> in hilly areas with heavy rainfall. (Higher density recommended wherever necessary.)</a:t>
            </a:r>
            <a:endParaRPr lang="en-US" dirty="0">
              <a:solidFill>
                <a:srgbClr val="333333"/>
              </a:solidFill>
              <a:latin typeface="Times New Roman" panose="02020603050405020304" pitchFamily="18" charset="0"/>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8669157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533400" y="397722"/>
            <a:ext cx="10773508" cy="1346202"/>
          </a:xfrm>
          <a:prstGeom prst="rect">
            <a:avLst/>
          </a:prstGeom>
        </p:spPr>
        <p:txBody>
          <a:bodyPr wrap="square">
            <a:spAutoFit/>
          </a:bodyPr>
          <a:lstStyle/>
          <a:p>
            <a:pPr>
              <a:lnSpc>
                <a:spcPct val="150000"/>
              </a:lnSpc>
            </a:pPr>
            <a:r>
              <a:rPr lang="en-US" sz="1400" dirty="0">
                <a:solidFill>
                  <a:srgbClr val="333333"/>
                </a:solidFill>
                <a:latin typeface="Georgia" panose="02040502050405020303" pitchFamily="18" charset="0"/>
                <a:ea typeface="Times New Roman" panose="02020603050405020304" pitchFamily="18" charset="0"/>
              </a:rPr>
              <a:t>the following procedure is recommended to calculate the optimum number of rain gauges in a catchment area.</a:t>
            </a:r>
            <a:endParaRPr lang="en-US" sz="1400" dirty="0">
              <a:latin typeface="Times New Roman" panose="02020603050405020304" pitchFamily="18" charset="0"/>
              <a:ea typeface="Times New Roman" panose="02020603050405020304" pitchFamily="18" charset="0"/>
            </a:endParaRPr>
          </a:p>
          <a:p>
            <a:pPr>
              <a:lnSpc>
                <a:spcPct val="150000"/>
              </a:lnSpc>
            </a:pPr>
            <a:r>
              <a:rPr lang="en-US" sz="1400" i="1" dirty="0">
                <a:solidFill>
                  <a:srgbClr val="333333"/>
                </a:solidFill>
                <a:latin typeface="Georgia" panose="02040502050405020303" pitchFamily="18" charset="0"/>
                <a:ea typeface="Times New Roman" panose="02020603050405020304" pitchFamily="18" charset="0"/>
              </a:rPr>
              <a:t>n</a:t>
            </a:r>
            <a:r>
              <a:rPr lang="en-US" sz="1400" dirty="0">
                <a:solidFill>
                  <a:srgbClr val="333333"/>
                </a:solidFill>
                <a:latin typeface="Georgia" panose="02040502050405020303" pitchFamily="18" charset="0"/>
                <a:ea typeface="Times New Roman" panose="02020603050405020304" pitchFamily="18" charset="0"/>
              </a:rPr>
              <a:t> = Number of rain gauge stations existing in an area</a:t>
            </a:r>
            <a:endParaRPr lang="en-US" sz="1400" dirty="0">
              <a:latin typeface="Times New Roman" panose="02020603050405020304" pitchFamily="18" charset="0"/>
              <a:ea typeface="Times New Roman" panose="02020603050405020304" pitchFamily="18" charset="0"/>
            </a:endParaRPr>
          </a:p>
          <a:p>
            <a:pPr>
              <a:lnSpc>
                <a:spcPct val="150000"/>
              </a:lnSpc>
            </a:pPr>
            <a:r>
              <a:rPr lang="en-US" sz="1400" i="1" dirty="0">
                <a:solidFill>
                  <a:srgbClr val="333333"/>
                </a:solidFill>
                <a:latin typeface="Georgia" panose="02040502050405020303" pitchFamily="18" charset="0"/>
                <a:ea typeface="Times New Roman" panose="02020603050405020304" pitchFamily="18" charset="0"/>
              </a:rPr>
              <a:t>P</a:t>
            </a:r>
            <a:r>
              <a:rPr lang="en-US" sz="1400" baseline="-25000" dirty="0">
                <a:solidFill>
                  <a:srgbClr val="333333"/>
                </a:solidFill>
                <a:latin typeface="Georgia" panose="02040502050405020303" pitchFamily="18" charset="0"/>
                <a:ea typeface="Times New Roman" panose="02020603050405020304" pitchFamily="18" charset="0"/>
              </a:rPr>
              <a:t>1</a:t>
            </a:r>
            <a:r>
              <a:rPr lang="en-US" sz="1400" dirty="0">
                <a:solidFill>
                  <a:srgbClr val="333333"/>
                </a:solidFill>
                <a:latin typeface="Georgia" panose="02040502050405020303" pitchFamily="18" charset="0"/>
                <a:ea typeface="Times New Roman" panose="02020603050405020304" pitchFamily="18" charset="0"/>
              </a:rPr>
              <a:t>, </a:t>
            </a:r>
            <a:r>
              <a:rPr lang="en-US" sz="1400" i="1" dirty="0">
                <a:solidFill>
                  <a:srgbClr val="333333"/>
                </a:solidFill>
                <a:latin typeface="Georgia" panose="02040502050405020303" pitchFamily="18" charset="0"/>
                <a:ea typeface="Times New Roman" panose="02020603050405020304" pitchFamily="18" charset="0"/>
              </a:rPr>
              <a:t>P</a:t>
            </a:r>
            <a:r>
              <a:rPr lang="en-US" sz="1400" baseline="-25000" dirty="0">
                <a:solidFill>
                  <a:srgbClr val="333333"/>
                </a:solidFill>
                <a:latin typeface="Georgia" panose="02040502050405020303" pitchFamily="18" charset="0"/>
                <a:ea typeface="Times New Roman" panose="02020603050405020304" pitchFamily="18" charset="0"/>
              </a:rPr>
              <a:t>2</a:t>
            </a:r>
            <a:r>
              <a:rPr lang="en-US" sz="1400" dirty="0">
                <a:solidFill>
                  <a:srgbClr val="333333"/>
                </a:solidFill>
                <a:latin typeface="Georgia" panose="02040502050405020303" pitchFamily="18" charset="0"/>
                <a:ea typeface="Times New Roman" panose="02020603050405020304" pitchFamily="18" charset="0"/>
              </a:rPr>
              <a:t>, </a:t>
            </a:r>
            <a:r>
              <a:rPr lang="en-US" sz="1400" i="1" dirty="0">
                <a:solidFill>
                  <a:srgbClr val="333333"/>
                </a:solidFill>
                <a:latin typeface="Georgia" panose="02040502050405020303" pitchFamily="18" charset="0"/>
                <a:ea typeface="Times New Roman" panose="02020603050405020304" pitchFamily="18" charset="0"/>
              </a:rPr>
              <a:t>P</a:t>
            </a:r>
            <a:r>
              <a:rPr lang="en-US" sz="1400" baseline="-25000" dirty="0">
                <a:solidFill>
                  <a:srgbClr val="333333"/>
                </a:solidFill>
                <a:latin typeface="Georgia" panose="02040502050405020303" pitchFamily="18" charset="0"/>
                <a:ea typeface="Times New Roman" panose="02020603050405020304" pitchFamily="18" charset="0"/>
              </a:rPr>
              <a:t>3</a:t>
            </a:r>
            <a:r>
              <a:rPr lang="en-US" sz="1400" dirty="0">
                <a:solidFill>
                  <a:srgbClr val="333333"/>
                </a:solidFill>
                <a:latin typeface="Georgia" panose="02040502050405020303" pitchFamily="18" charset="0"/>
                <a:ea typeface="Times New Roman" panose="02020603050405020304" pitchFamily="18" charset="0"/>
              </a:rPr>
              <a:t>, …, </a:t>
            </a:r>
            <a:r>
              <a:rPr lang="en-US" sz="1400" i="1" dirty="0" err="1">
                <a:solidFill>
                  <a:srgbClr val="333333"/>
                </a:solidFill>
                <a:latin typeface="Georgia" panose="02040502050405020303" pitchFamily="18" charset="0"/>
                <a:ea typeface="Times New Roman" panose="02020603050405020304" pitchFamily="18" charset="0"/>
              </a:rPr>
              <a:t>P</a:t>
            </a:r>
            <a:r>
              <a:rPr lang="en-US" sz="1400" i="1" baseline="-25000" dirty="0" err="1">
                <a:solidFill>
                  <a:srgbClr val="333333"/>
                </a:solidFill>
                <a:latin typeface="Georgia" panose="02040502050405020303" pitchFamily="18" charset="0"/>
                <a:ea typeface="Times New Roman" panose="02020603050405020304" pitchFamily="18" charset="0"/>
              </a:rPr>
              <a:t>n</a:t>
            </a:r>
            <a:r>
              <a:rPr lang="en-US" sz="1400" dirty="0">
                <a:solidFill>
                  <a:srgbClr val="333333"/>
                </a:solidFill>
                <a:latin typeface="Georgia" panose="02040502050405020303" pitchFamily="18" charset="0"/>
                <a:ea typeface="Times New Roman" panose="02020603050405020304" pitchFamily="18" charset="0"/>
              </a:rPr>
              <a:t> = Average rainfall of the ‘</a:t>
            </a:r>
            <a:r>
              <a:rPr lang="en-US" sz="1400" i="1" dirty="0">
                <a:solidFill>
                  <a:srgbClr val="333333"/>
                </a:solidFill>
                <a:latin typeface="Georgia" panose="02040502050405020303" pitchFamily="18" charset="0"/>
                <a:ea typeface="Times New Roman" panose="02020603050405020304" pitchFamily="18" charset="0"/>
              </a:rPr>
              <a:t>n</a:t>
            </a:r>
            <a:r>
              <a:rPr lang="en-US" sz="1400" dirty="0">
                <a:solidFill>
                  <a:srgbClr val="333333"/>
                </a:solidFill>
                <a:latin typeface="Georgia" panose="02040502050405020303" pitchFamily="18" charset="0"/>
                <a:ea typeface="Times New Roman" panose="02020603050405020304" pitchFamily="18" charset="0"/>
              </a:rPr>
              <a:t>’ rain gauge stations</a:t>
            </a:r>
            <a:endParaRPr lang="en-US" sz="1400" dirty="0">
              <a:latin typeface="Times New Roman" panose="02020603050405020304" pitchFamily="18" charset="0"/>
              <a:ea typeface="Times New Roman" panose="02020603050405020304" pitchFamily="18" charset="0"/>
            </a:endParaRPr>
          </a:p>
          <a:p>
            <a:pPr>
              <a:lnSpc>
                <a:spcPct val="150000"/>
              </a:lnSpc>
            </a:pPr>
            <a:r>
              <a:rPr lang="en-US" sz="1400" dirty="0">
                <a:solidFill>
                  <a:srgbClr val="333333"/>
                </a:solidFill>
                <a:latin typeface="Georgia" panose="02040502050405020303" pitchFamily="18" charset="0"/>
                <a:ea typeface="Times New Roman" panose="02020603050405020304" pitchFamily="18" charset="0"/>
              </a:rPr>
              <a:t>Now,</a:t>
            </a:r>
            <a:endParaRPr lang="en-US" sz="1400" dirty="0">
              <a:effectLst/>
              <a:latin typeface="Times New Roman" panose="02020603050405020304" pitchFamily="18" charset="0"/>
              <a:ea typeface="Times New Roman" panose="02020603050405020304" pitchFamily="18" charset="0"/>
            </a:endParaRPr>
          </a:p>
        </p:txBody>
      </p:sp>
      <p:pic>
        <p:nvPicPr>
          <p:cNvPr id="15" name="Picture 14" descr="https://www.safaribooksonline.com/library/view/elementary-engineering-hydrology/9789332508187/images/page79b.png"/>
          <p:cNvPicPr/>
          <p:nvPr/>
        </p:nvPicPr>
        <p:blipFill>
          <a:blip r:embed="rId2">
            <a:extLst>
              <a:ext uri="{28A0092B-C50C-407E-A947-70E740481C1C}">
                <a14:useLocalDpi xmlns:a14="http://schemas.microsoft.com/office/drawing/2010/main" val="0"/>
              </a:ext>
            </a:extLst>
          </a:blip>
          <a:srcRect/>
          <a:stretch>
            <a:fillRect/>
          </a:stretch>
        </p:blipFill>
        <p:spPr bwMode="auto">
          <a:xfrm>
            <a:off x="1074493" y="1936138"/>
            <a:ext cx="2292961" cy="411408"/>
          </a:xfrm>
          <a:prstGeom prst="rect">
            <a:avLst/>
          </a:prstGeom>
          <a:noFill/>
          <a:ln>
            <a:noFill/>
          </a:ln>
        </p:spPr>
      </p:pic>
      <p:pic>
        <p:nvPicPr>
          <p:cNvPr id="16" name="Picture 15" descr="https://www.safaribooksonline.com/library/view/elementary-engineering-hydrology/9789332508187/images/page80.png"/>
          <p:cNvPicPr/>
          <p:nvPr/>
        </p:nvPicPr>
        <p:blipFill>
          <a:blip r:embed="rId3">
            <a:extLst>
              <a:ext uri="{28A0092B-C50C-407E-A947-70E740481C1C}">
                <a14:useLocalDpi xmlns:a14="http://schemas.microsoft.com/office/drawing/2010/main" val="0"/>
              </a:ext>
            </a:extLst>
          </a:blip>
          <a:srcRect/>
          <a:stretch>
            <a:fillRect/>
          </a:stretch>
        </p:blipFill>
        <p:spPr bwMode="auto">
          <a:xfrm>
            <a:off x="1074493" y="2686783"/>
            <a:ext cx="4156930" cy="909270"/>
          </a:xfrm>
          <a:prstGeom prst="rect">
            <a:avLst/>
          </a:prstGeom>
          <a:noFill/>
          <a:ln>
            <a:noFill/>
          </a:ln>
        </p:spPr>
      </p:pic>
      <p:sp>
        <p:nvSpPr>
          <p:cNvPr id="12" name="Rectangle 11"/>
          <p:cNvSpPr>
            <a:spLocks noChangeArrowheads="1"/>
          </p:cNvSpPr>
          <p:nvPr/>
        </p:nvSpPr>
        <p:spPr bwMode="auto">
          <a:xfrm>
            <a:off x="747346" y="370669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1" u="none" strike="noStrike" cap="none" normalizeH="0" baseline="0">
                <a:ln>
                  <a:noFill/>
                </a:ln>
                <a:solidFill>
                  <a:srgbClr val="333333"/>
                </a:solidFill>
                <a:effectLst/>
                <a:latin typeface="Georgia" panose="02040502050405020303" pitchFamily="18" charset="0"/>
                <a:ea typeface="Times New Roman" panose="02020603050405020304" pitchFamily="18" charset="0"/>
              </a:rPr>
              <a:t>N</a:t>
            </a:r>
            <a:r>
              <a:rPr kumimoji="0" lang="en-US" altLang="en-US" sz="1400" b="0" i="0" u="none" strike="noStrike" cap="none" normalizeH="0" baseline="0">
                <a:ln>
                  <a:noFill/>
                </a:ln>
                <a:solidFill>
                  <a:srgbClr val="333333"/>
                </a:solidFill>
                <a:effectLst/>
                <a:latin typeface="Georgia" panose="02040502050405020303" pitchFamily="18" charset="0"/>
                <a:ea typeface="Times New Roman" panose="02020603050405020304" pitchFamily="18" charset="0"/>
              </a:rPr>
              <a:t> = Number of optimum rain gauge stations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pic>
        <p:nvPicPr>
          <p:cNvPr id="18442" name="Picture 135" descr="https://www.safaribooksonline.com/library/view/elementary-engineering-hydrology/9789332508187/images/page80a.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1662" y="3817836"/>
            <a:ext cx="729762" cy="290735"/>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3"/>
          <p:cNvSpPr/>
          <p:nvPr/>
        </p:nvSpPr>
        <p:spPr>
          <a:xfrm>
            <a:off x="603737" y="4310312"/>
            <a:ext cx="11002108" cy="1669368"/>
          </a:xfrm>
          <a:prstGeom prst="rect">
            <a:avLst/>
          </a:prstGeom>
        </p:spPr>
        <p:txBody>
          <a:bodyPr wrap="square">
            <a:spAutoFit/>
          </a:bodyPr>
          <a:lstStyle/>
          <a:p>
            <a:pPr>
              <a:lnSpc>
                <a:spcPct val="150000"/>
              </a:lnSpc>
            </a:pPr>
            <a:r>
              <a:rPr lang="en-US" sz="1400" i="1" dirty="0">
                <a:solidFill>
                  <a:srgbClr val="333333"/>
                </a:solidFill>
                <a:latin typeface="Georgia" panose="02040502050405020303" pitchFamily="18" charset="0"/>
                <a:ea typeface="Times New Roman" panose="02020603050405020304" pitchFamily="18" charset="0"/>
              </a:rPr>
              <a:t>x</a:t>
            </a:r>
            <a:r>
              <a:rPr lang="en-US" sz="1400" dirty="0">
                <a:solidFill>
                  <a:srgbClr val="333333"/>
                </a:solidFill>
                <a:latin typeface="Georgia" panose="02040502050405020303" pitchFamily="18" charset="0"/>
                <a:ea typeface="Times New Roman" panose="02020603050405020304" pitchFamily="18" charset="0"/>
              </a:rPr>
              <a:t> = Percentage permissible error in the estimation of average rainfall.</a:t>
            </a:r>
            <a:endParaRPr lang="en-US" sz="1400" dirty="0">
              <a:latin typeface="Times New Roman" panose="02020603050405020304" pitchFamily="18" charset="0"/>
              <a:ea typeface="Times New Roman" panose="02020603050405020304" pitchFamily="18" charset="0"/>
            </a:endParaRPr>
          </a:p>
          <a:p>
            <a:pPr>
              <a:lnSpc>
                <a:spcPct val="150000"/>
              </a:lnSpc>
            </a:pPr>
            <a:r>
              <a:rPr lang="en-US" sz="1400" dirty="0">
                <a:solidFill>
                  <a:srgbClr val="333333"/>
                </a:solidFill>
                <a:latin typeface="Georgia" panose="02040502050405020303" pitchFamily="18" charset="0"/>
                <a:ea typeface="Times New Roman" panose="02020603050405020304" pitchFamily="18" charset="0"/>
              </a:rPr>
              <a:t>Additional rain gauge stations = </a:t>
            </a:r>
            <a:r>
              <a:rPr lang="en-US" sz="1400" i="1" dirty="0">
                <a:solidFill>
                  <a:srgbClr val="333333"/>
                </a:solidFill>
                <a:latin typeface="Georgia" panose="02040502050405020303" pitchFamily="18" charset="0"/>
                <a:ea typeface="Times New Roman" panose="02020603050405020304" pitchFamily="18" charset="0"/>
              </a:rPr>
              <a:t>N</a:t>
            </a:r>
            <a:r>
              <a:rPr lang="en-US" sz="1400" dirty="0">
                <a:solidFill>
                  <a:srgbClr val="333333"/>
                </a:solidFill>
                <a:latin typeface="Georgia" panose="02040502050405020303" pitchFamily="18" charset="0"/>
                <a:ea typeface="Times New Roman" panose="02020603050405020304" pitchFamily="18" charset="0"/>
              </a:rPr>
              <a:t> − </a:t>
            </a:r>
            <a:r>
              <a:rPr lang="en-US" sz="1400" i="1" dirty="0">
                <a:solidFill>
                  <a:srgbClr val="333333"/>
                </a:solidFill>
                <a:latin typeface="Georgia" panose="02040502050405020303" pitchFamily="18" charset="0"/>
                <a:ea typeface="Times New Roman" panose="02020603050405020304" pitchFamily="18" charset="0"/>
              </a:rPr>
              <a:t>n</a:t>
            </a:r>
            <a:endParaRPr lang="en-US" sz="1400" dirty="0">
              <a:latin typeface="Times New Roman" panose="02020603050405020304" pitchFamily="18" charset="0"/>
              <a:ea typeface="Times New Roman" panose="02020603050405020304" pitchFamily="18" charset="0"/>
            </a:endParaRPr>
          </a:p>
          <a:p>
            <a:pPr>
              <a:lnSpc>
                <a:spcPct val="150000"/>
              </a:lnSpc>
            </a:pPr>
            <a:r>
              <a:rPr lang="en-US" sz="1400" dirty="0">
                <a:solidFill>
                  <a:srgbClr val="333333"/>
                </a:solidFill>
                <a:latin typeface="Georgia" panose="02040502050405020303" pitchFamily="18" charset="0"/>
                <a:ea typeface="Times New Roman" panose="02020603050405020304" pitchFamily="18" charset="0"/>
              </a:rPr>
              <a:t>It may be noted that both </a:t>
            </a:r>
            <a:r>
              <a:rPr lang="en-US" sz="1400" dirty="0" err="1">
                <a:solidFill>
                  <a:srgbClr val="333333"/>
                </a:solidFill>
                <a:latin typeface="Georgia" panose="02040502050405020303" pitchFamily="18" charset="0"/>
                <a:ea typeface="Times New Roman" panose="02020603050405020304" pitchFamily="18" charset="0"/>
              </a:rPr>
              <a:t>C</a:t>
            </a:r>
            <a:r>
              <a:rPr lang="en-US" sz="1400" baseline="-25000" dirty="0" err="1">
                <a:solidFill>
                  <a:srgbClr val="333333"/>
                </a:solidFill>
                <a:latin typeface="Georgia" panose="02040502050405020303" pitchFamily="18" charset="0"/>
                <a:ea typeface="Times New Roman" panose="02020603050405020304" pitchFamily="18" charset="0"/>
              </a:rPr>
              <a:t>v</a:t>
            </a:r>
            <a:r>
              <a:rPr lang="en-US" sz="1400" dirty="0">
                <a:solidFill>
                  <a:srgbClr val="333333"/>
                </a:solidFill>
                <a:latin typeface="Georgia" panose="02040502050405020303" pitchFamily="18" charset="0"/>
                <a:ea typeface="Times New Roman" panose="02020603050405020304" pitchFamily="18" charset="0"/>
              </a:rPr>
              <a:t> and x be mentioned as percentages.</a:t>
            </a:r>
            <a:endParaRPr lang="en-US" sz="1400" dirty="0">
              <a:latin typeface="Times New Roman" panose="02020603050405020304" pitchFamily="18" charset="0"/>
              <a:ea typeface="Times New Roman" panose="02020603050405020304" pitchFamily="18" charset="0"/>
            </a:endParaRPr>
          </a:p>
          <a:p>
            <a:pPr>
              <a:lnSpc>
                <a:spcPct val="150000"/>
              </a:lnSpc>
            </a:pPr>
            <a:r>
              <a:rPr lang="en-US" sz="1400" dirty="0">
                <a:solidFill>
                  <a:srgbClr val="333333"/>
                </a:solidFill>
                <a:latin typeface="Georgia" panose="02040502050405020303" pitchFamily="18" charset="0"/>
                <a:ea typeface="Times New Roman" panose="02020603050405020304" pitchFamily="18" charset="0"/>
              </a:rPr>
              <a:t>The additional rain gauge stations may be located in addition to the existing rain gauge stations, so that they all are evenly distributed over the entire catchment area.</a:t>
            </a:r>
            <a:endParaRPr lang="en-US"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785505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606669" y="178329"/>
            <a:ext cx="9578263" cy="1102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1400" b="1" i="0" u="none" strike="noStrike" cap="none" normalizeH="0" baseline="0" dirty="0">
                <a:ln>
                  <a:noFill/>
                </a:ln>
                <a:solidFill>
                  <a:srgbClr val="333333"/>
                </a:solidFill>
                <a:effectLst/>
                <a:latin typeface="Georgia" panose="02040502050405020303" pitchFamily="18" charset="0"/>
                <a:ea typeface="Times New Roman" panose="02020603050405020304" pitchFamily="18" charset="0"/>
              </a:rPr>
              <a:t>Example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1400" b="0" i="0" u="none" strike="noStrike" cap="none" normalizeH="0" baseline="0" dirty="0">
                <a:ln>
                  <a:noFill/>
                </a:ln>
                <a:solidFill>
                  <a:srgbClr val="333333"/>
                </a:solidFill>
                <a:effectLst/>
                <a:latin typeface="Georgia" panose="02040502050405020303" pitchFamily="18" charset="0"/>
                <a:ea typeface="Times New Roman" panose="02020603050405020304" pitchFamily="18" charset="0"/>
              </a:rPr>
              <a:t>In a catchment area covering 100 km</a:t>
            </a:r>
            <a:r>
              <a:rPr kumimoji="0" lang="en-US" altLang="en-US" sz="1000" b="0" i="0" u="none" strike="noStrike" cap="none" normalizeH="0" baseline="30000" dirty="0">
                <a:ln>
                  <a:noFill/>
                </a:ln>
                <a:solidFill>
                  <a:srgbClr val="666666"/>
                </a:solidFill>
                <a:effectLst/>
                <a:latin typeface="Georgia" panose="02040502050405020303" pitchFamily="18" charset="0"/>
                <a:ea typeface="Times New Roman" panose="02020603050405020304" pitchFamily="18" charset="0"/>
              </a:rPr>
              <a:t>2</a:t>
            </a:r>
            <a:r>
              <a:rPr kumimoji="0" lang="en-US" altLang="en-US" sz="1400" b="0" i="0" u="none" strike="noStrike" cap="none" normalizeH="0" baseline="0" dirty="0">
                <a:ln>
                  <a:noFill/>
                </a:ln>
                <a:solidFill>
                  <a:srgbClr val="333333"/>
                </a:solidFill>
                <a:effectLst/>
                <a:latin typeface="Georgia" panose="02040502050405020303" pitchFamily="18" charset="0"/>
                <a:ea typeface="Times New Roman" panose="02020603050405020304" pitchFamily="18" charset="0"/>
              </a:rPr>
              <a:t>, the average annual precipitation observed at five rain gauge stations is as under.</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9457" name="Picture 134" descr="https://www.safaribooksonline.com/library/view/elementary-engineering-hydrology/9789332508187/images/page80b.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669" y="958361"/>
            <a:ext cx="6760884" cy="72097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536330" y="1668431"/>
            <a:ext cx="9050876" cy="69929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1400" b="0" i="0" u="none" strike="noStrike" cap="none" normalizeH="0" baseline="0" dirty="0">
                <a:ln>
                  <a:noFill/>
                </a:ln>
                <a:solidFill>
                  <a:srgbClr val="333333"/>
                </a:solidFill>
                <a:effectLst/>
                <a:latin typeface="Georgia" panose="02040502050405020303" pitchFamily="18" charset="0"/>
                <a:ea typeface="Times New Roman" panose="02020603050405020304" pitchFamily="18" charset="0"/>
              </a:rPr>
              <a:t>Find the number of additional rain gauge stations and also the rain gauge density if the permissible error is 10%.</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1400" b="1" i="0" u="none" strike="noStrike" cap="none" normalizeH="0" baseline="0" dirty="0">
                <a:ln>
                  <a:noFill/>
                </a:ln>
                <a:solidFill>
                  <a:srgbClr val="333333"/>
                </a:solidFill>
                <a:effectLst/>
                <a:latin typeface="Georgia" panose="02040502050405020303" pitchFamily="18" charset="0"/>
                <a:ea typeface="Times New Roman" panose="02020603050405020304" pitchFamily="18" charset="0"/>
              </a:rPr>
              <a:t>Solution: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6" name="Picture 5" descr="https://www.safaribooksonline.com/library/view/elementary-engineering-hydrology/9789332508187/images/page80c.png"/>
          <p:cNvPicPr/>
          <p:nvPr/>
        </p:nvPicPr>
        <p:blipFill>
          <a:blip r:embed="rId3">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a:off x="1470879" y="2528154"/>
            <a:ext cx="6248767" cy="2166938"/>
          </a:xfrm>
          <a:prstGeom prst="rect">
            <a:avLst/>
          </a:prstGeom>
          <a:noFill/>
          <a:ln>
            <a:noFill/>
          </a:ln>
        </p:spPr>
      </p:pic>
      <p:sp>
        <p:nvSpPr>
          <p:cNvPr id="5" name="Rectangle 4"/>
          <p:cNvSpPr/>
          <p:nvPr/>
        </p:nvSpPr>
        <p:spPr>
          <a:xfrm>
            <a:off x="606669" y="4855521"/>
            <a:ext cx="6096000" cy="1708160"/>
          </a:xfrm>
          <a:prstGeom prst="rect">
            <a:avLst/>
          </a:prstGeom>
        </p:spPr>
        <p:txBody>
          <a:bodyPr>
            <a:spAutoFit/>
          </a:bodyPr>
          <a:lstStyle/>
          <a:p>
            <a:pPr>
              <a:lnSpc>
                <a:spcPct val="150000"/>
              </a:lnSpc>
            </a:pPr>
            <a:r>
              <a:rPr lang="en-US" sz="1400" dirty="0">
                <a:solidFill>
                  <a:srgbClr val="333333"/>
                </a:solidFill>
                <a:latin typeface="Georgia" panose="02040502050405020303" pitchFamily="18" charset="0"/>
                <a:ea typeface="Times New Roman" panose="02020603050405020304" pitchFamily="18" charset="0"/>
              </a:rPr>
              <a:t>Since permissible error is 10%,</a:t>
            </a:r>
          </a:p>
          <a:p>
            <a:pPr>
              <a:lnSpc>
                <a:spcPct val="150000"/>
              </a:lnSpc>
            </a:pPr>
            <a:r>
              <a:rPr lang="en-US" sz="1400" dirty="0">
                <a:solidFill>
                  <a:srgbClr val="333333"/>
                </a:solidFill>
                <a:latin typeface="Georgia" panose="02040502050405020303" pitchFamily="18" charset="0"/>
                <a:ea typeface="Times New Roman" panose="02020603050405020304" pitchFamily="18" charset="0"/>
              </a:rPr>
              <a:t>Number of rain gauge stations required = (</a:t>
            </a:r>
            <a:r>
              <a:rPr lang="en-US" sz="1400" dirty="0" err="1">
                <a:solidFill>
                  <a:srgbClr val="333333"/>
                </a:solidFill>
                <a:latin typeface="Georgia" panose="02040502050405020303" pitchFamily="18" charset="0"/>
                <a:ea typeface="Times New Roman" panose="02020603050405020304" pitchFamily="18" charset="0"/>
              </a:rPr>
              <a:t>Cv</a:t>
            </a:r>
            <a:r>
              <a:rPr lang="en-US" sz="1400" dirty="0">
                <a:solidFill>
                  <a:srgbClr val="333333"/>
                </a:solidFill>
                <a:latin typeface="Georgia" panose="02040502050405020303" pitchFamily="18" charset="0"/>
                <a:ea typeface="Times New Roman" panose="02020603050405020304" pitchFamily="18" charset="0"/>
              </a:rPr>
              <a:t>/10)</a:t>
            </a:r>
            <a:r>
              <a:rPr lang="en-US" sz="1400" baseline="30000" dirty="0">
                <a:solidFill>
                  <a:srgbClr val="333333"/>
                </a:solidFill>
                <a:latin typeface="Georgia" panose="02040502050405020303" pitchFamily="18" charset="0"/>
                <a:ea typeface="Times New Roman" panose="02020603050405020304" pitchFamily="18" charset="0"/>
              </a:rPr>
              <a:t>2</a:t>
            </a:r>
            <a:r>
              <a:rPr lang="en-US" sz="1400" dirty="0">
                <a:solidFill>
                  <a:srgbClr val="333333"/>
                </a:solidFill>
                <a:latin typeface="Georgia" panose="02040502050405020303" pitchFamily="18" charset="0"/>
                <a:ea typeface="Times New Roman" panose="02020603050405020304" pitchFamily="18" charset="0"/>
              </a:rPr>
              <a:t> = (26.06/10)</a:t>
            </a:r>
            <a:r>
              <a:rPr lang="en-US" sz="1400" baseline="30000" dirty="0">
                <a:solidFill>
                  <a:srgbClr val="333333"/>
                </a:solidFill>
                <a:latin typeface="Georgia" panose="02040502050405020303" pitchFamily="18" charset="0"/>
                <a:ea typeface="Times New Roman" panose="02020603050405020304" pitchFamily="18" charset="0"/>
              </a:rPr>
              <a:t>2</a:t>
            </a:r>
          </a:p>
          <a:p>
            <a:pPr>
              <a:lnSpc>
                <a:spcPct val="150000"/>
              </a:lnSpc>
            </a:pPr>
            <a:r>
              <a:rPr lang="en-US" sz="1400" dirty="0">
                <a:solidFill>
                  <a:srgbClr val="333333"/>
                </a:solidFill>
                <a:latin typeface="Georgia" panose="02040502050405020303" pitchFamily="18" charset="0"/>
                <a:ea typeface="Times New Roman" panose="02020603050405020304" pitchFamily="18" charset="0"/>
              </a:rPr>
              <a:t>                                                                           = 6.79</a:t>
            </a:r>
          </a:p>
          <a:p>
            <a:pPr>
              <a:lnSpc>
                <a:spcPct val="150000"/>
              </a:lnSpc>
            </a:pPr>
            <a:r>
              <a:rPr lang="en-US" sz="1400" dirty="0">
                <a:solidFill>
                  <a:srgbClr val="333333"/>
                </a:solidFill>
                <a:latin typeface="Georgia" panose="02040502050405020303" pitchFamily="18" charset="0"/>
                <a:ea typeface="Times New Roman" panose="02020603050405020304" pitchFamily="18" charset="0"/>
              </a:rPr>
              <a:t>Additional rain gauge stations required = 6.79 − 5 = 1.79 ≈ 2</a:t>
            </a:r>
          </a:p>
          <a:p>
            <a:pPr>
              <a:lnSpc>
                <a:spcPct val="150000"/>
              </a:lnSpc>
            </a:pPr>
            <a:r>
              <a:rPr lang="en-US" sz="1400" dirty="0">
                <a:solidFill>
                  <a:srgbClr val="333333"/>
                </a:solidFill>
                <a:latin typeface="Georgia" panose="02040502050405020303" pitchFamily="18" charset="0"/>
                <a:ea typeface="Times New Roman" panose="02020603050405020304" pitchFamily="18" charset="0"/>
              </a:rPr>
              <a:t>Rain gauge density = 100/7 = 14.30 km</a:t>
            </a:r>
            <a:r>
              <a:rPr lang="en-US" sz="1400" baseline="30000" dirty="0">
                <a:solidFill>
                  <a:srgbClr val="333333"/>
                </a:solidFill>
                <a:latin typeface="Georgia" panose="02040502050405020303" pitchFamily="18" charset="0"/>
                <a:ea typeface="Times New Roman" panose="02020603050405020304" pitchFamily="18" charset="0"/>
              </a:rPr>
              <a:t>2</a:t>
            </a:r>
            <a:r>
              <a:rPr lang="en-US" sz="1400" dirty="0">
                <a:solidFill>
                  <a:srgbClr val="333333"/>
                </a:solidFill>
                <a:latin typeface="Georgia" panose="02040502050405020303" pitchFamily="18" charset="0"/>
                <a:ea typeface="Times New Roman" panose="02020603050405020304" pitchFamily="18" charset="0"/>
              </a:rPr>
              <a:t>/rain gauge.</a:t>
            </a:r>
          </a:p>
        </p:txBody>
      </p:sp>
    </p:spTree>
    <p:extLst>
      <p:ext uri="{BB962C8B-B14F-4D97-AF65-F5344CB8AC3E}">
        <p14:creationId xmlns:p14="http://schemas.microsoft.com/office/powerpoint/2010/main" val="2030123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6DC6A-4858-470D-9C51-784EF716967E}"/>
              </a:ext>
            </a:extLst>
          </p:cNvPr>
          <p:cNvSpPr>
            <a:spLocks noGrp="1"/>
          </p:cNvSpPr>
          <p:nvPr>
            <p:ph type="ctrTitle"/>
          </p:nvPr>
        </p:nvSpPr>
        <p:spPr>
          <a:xfrm>
            <a:off x="828542" y="927279"/>
            <a:ext cx="9564709" cy="1764405"/>
          </a:xfrm>
        </p:spPr>
        <p:txBody>
          <a:bodyPr>
            <a:noAutofit/>
          </a:bodyPr>
          <a:lstStyle/>
          <a:p>
            <a:pPr algn="l"/>
            <a:r>
              <a:rPr lang="en-US" sz="4000" dirty="0">
                <a:latin typeface="Times New Roman" pitchFamily="18" charset="0"/>
                <a:cs typeface="Times New Roman" pitchFamily="18" charset="0"/>
              </a:rPr>
              <a:t>The term </a:t>
            </a:r>
            <a:r>
              <a:rPr lang="en-US" sz="4000" b="1" dirty="0">
                <a:solidFill>
                  <a:srgbClr val="FF0000"/>
                </a:solidFill>
                <a:latin typeface="Times New Roman" pitchFamily="18" charset="0"/>
                <a:cs typeface="Times New Roman" pitchFamily="18" charset="0"/>
              </a:rPr>
              <a:t>precipitation</a:t>
            </a:r>
            <a:r>
              <a:rPr lang="en-US" sz="4000" dirty="0">
                <a:latin typeface="Times New Roman" pitchFamily="18" charset="0"/>
                <a:cs typeface="Times New Roman" pitchFamily="18" charset="0"/>
              </a:rPr>
              <a:t> denotes all forms of water that reach the earth from the atmosphere.</a:t>
            </a:r>
          </a:p>
        </p:txBody>
      </p:sp>
      <p:sp>
        <p:nvSpPr>
          <p:cNvPr id="3" name="Title 1">
            <a:extLst>
              <a:ext uri="{FF2B5EF4-FFF2-40B4-BE49-F238E27FC236}">
                <a16:creationId xmlns:a16="http://schemas.microsoft.com/office/drawing/2014/main" id="{5B5FCE04-ABB4-4A11-87D7-FB60087AEBE2}"/>
              </a:ext>
            </a:extLst>
          </p:cNvPr>
          <p:cNvSpPr txBox="1">
            <a:spLocks/>
          </p:cNvSpPr>
          <p:nvPr/>
        </p:nvSpPr>
        <p:spPr>
          <a:xfrm>
            <a:off x="828542" y="4000354"/>
            <a:ext cx="9564709" cy="176440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l">
              <a:buFont typeface="Arial" panose="020B0604020202020204" pitchFamily="34" charset="0"/>
              <a:buChar char="•"/>
            </a:pPr>
            <a:r>
              <a:rPr lang="en-US" sz="4000" dirty="0">
                <a:solidFill>
                  <a:srgbClr val="FF0000"/>
                </a:solidFill>
                <a:latin typeface="Times New Roman" pitchFamily="18" charset="0"/>
                <a:cs typeface="Times New Roman" pitchFamily="18" charset="0"/>
              </a:rPr>
              <a:t>Rainfall </a:t>
            </a:r>
          </a:p>
          <a:p>
            <a:pPr marL="571500" indent="-571500" algn="l">
              <a:buFont typeface="Arial" panose="020B0604020202020204" pitchFamily="34" charset="0"/>
              <a:buChar char="•"/>
            </a:pPr>
            <a:r>
              <a:rPr lang="en-US" sz="4000" dirty="0">
                <a:solidFill>
                  <a:srgbClr val="FF0000"/>
                </a:solidFill>
                <a:latin typeface="Times New Roman" pitchFamily="18" charset="0"/>
                <a:cs typeface="Times New Roman" pitchFamily="18" charset="0"/>
              </a:rPr>
              <a:t>Snowfall</a:t>
            </a:r>
          </a:p>
          <a:p>
            <a:pPr marL="571500" indent="-571500" algn="l">
              <a:buFont typeface="Arial" panose="020B0604020202020204" pitchFamily="34" charset="0"/>
              <a:buChar char="•"/>
            </a:pPr>
            <a:r>
              <a:rPr lang="en-US" sz="4000" dirty="0">
                <a:solidFill>
                  <a:srgbClr val="FF0000"/>
                </a:solidFill>
                <a:latin typeface="Times New Roman" pitchFamily="18" charset="0"/>
                <a:cs typeface="Times New Roman" pitchFamily="18" charset="0"/>
              </a:rPr>
              <a:t>Hail</a:t>
            </a:r>
          </a:p>
          <a:p>
            <a:pPr marL="571500" indent="-571500" algn="l">
              <a:buFont typeface="Arial" panose="020B0604020202020204" pitchFamily="34" charset="0"/>
              <a:buChar char="•"/>
            </a:pPr>
            <a:r>
              <a:rPr lang="en-US" sz="4000" dirty="0">
                <a:solidFill>
                  <a:srgbClr val="FF0000"/>
                </a:solidFill>
                <a:latin typeface="Times New Roman" pitchFamily="18" charset="0"/>
                <a:cs typeface="Times New Roman" pitchFamily="18" charset="0"/>
              </a:rPr>
              <a:t>Frost</a:t>
            </a:r>
          </a:p>
          <a:p>
            <a:pPr marL="571500" indent="-571500" algn="l">
              <a:buFont typeface="Arial" panose="020B0604020202020204" pitchFamily="34" charset="0"/>
              <a:buChar char="•"/>
            </a:pPr>
            <a:r>
              <a:rPr lang="en-US" sz="4000" dirty="0">
                <a:solidFill>
                  <a:srgbClr val="FF0000"/>
                </a:solidFill>
                <a:latin typeface="Times New Roman" pitchFamily="18" charset="0"/>
                <a:cs typeface="Times New Roman" pitchFamily="18" charset="0"/>
              </a:rPr>
              <a:t>dew</a:t>
            </a:r>
          </a:p>
        </p:txBody>
      </p:sp>
      <p:grpSp>
        <p:nvGrpSpPr>
          <p:cNvPr id="16" name="Group 15">
            <a:extLst>
              <a:ext uri="{FF2B5EF4-FFF2-40B4-BE49-F238E27FC236}">
                <a16:creationId xmlns:a16="http://schemas.microsoft.com/office/drawing/2014/main" id="{516950C7-42D5-4F8C-AD84-9250C8C34A6B}"/>
              </a:ext>
            </a:extLst>
          </p:cNvPr>
          <p:cNvGrpSpPr/>
          <p:nvPr/>
        </p:nvGrpSpPr>
        <p:grpSpPr>
          <a:xfrm>
            <a:off x="4507606" y="3113994"/>
            <a:ext cx="3979568" cy="2526096"/>
            <a:chOff x="4507606" y="3113994"/>
            <a:chExt cx="3979568" cy="2526096"/>
          </a:xfrm>
        </p:grpSpPr>
        <p:cxnSp>
          <p:nvCxnSpPr>
            <p:cNvPr id="6" name="Straight Arrow Connector 5">
              <a:extLst>
                <a:ext uri="{FF2B5EF4-FFF2-40B4-BE49-F238E27FC236}">
                  <a16:creationId xmlns:a16="http://schemas.microsoft.com/office/drawing/2014/main" id="{18335C81-BB30-4F98-8664-BDB9CE93E9D7}"/>
                </a:ext>
              </a:extLst>
            </p:cNvPr>
            <p:cNvCxnSpPr/>
            <p:nvPr/>
          </p:nvCxnSpPr>
          <p:spPr>
            <a:xfrm>
              <a:off x="4507606" y="3335628"/>
              <a:ext cx="3245476" cy="0"/>
            </a:xfrm>
            <a:prstGeom prst="straightConnector1">
              <a:avLst/>
            </a:prstGeom>
            <a:ln>
              <a:prstDash val="lgDash"/>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F9F9F90B-7E7A-4FB3-A911-D8D084B7693A}"/>
                </a:ext>
              </a:extLst>
            </p:cNvPr>
            <p:cNvSpPr txBox="1"/>
            <p:nvPr/>
          </p:nvSpPr>
          <p:spPr>
            <a:xfrm>
              <a:off x="7765957" y="3113994"/>
              <a:ext cx="721217" cy="369332"/>
            </a:xfrm>
            <a:prstGeom prst="rect">
              <a:avLst/>
            </a:prstGeom>
            <a:noFill/>
          </p:spPr>
          <p:txBody>
            <a:bodyPr wrap="square" rtlCol="0">
              <a:spAutoFit/>
            </a:bodyPr>
            <a:lstStyle/>
            <a:p>
              <a:pPr algn="r"/>
              <a:r>
                <a:rPr lang="ar-IQ" dirty="0">
                  <a:solidFill>
                    <a:schemeClr val="accent1"/>
                  </a:solidFill>
                </a:rPr>
                <a:t>امطار</a:t>
              </a:r>
              <a:endParaRPr lang="en-US" dirty="0">
                <a:solidFill>
                  <a:schemeClr val="accent1"/>
                </a:solidFill>
              </a:endParaRPr>
            </a:p>
          </p:txBody>
        </p:sp>
        <p:cxnSp>
          <p:nvCxnSpPr>
            <p:cNvPr id="8" name="Straight Arrow Connector 7">
              <a:extLst>
                <a:ext uri="{FF2B5EF4-FFF2-40B4-BE49-F238E27FC236}">
                  <a16:creationId xmlns:a16="http://schemas.microsoft.com/office/drawing/2014/main" id="{E2D7DADA-3689-4801-9368-83627294EBDD}"/>
                </a:ext>
              </a:extLst>
            </p:cNvPr>
            <p:cNvCxnSpPr/>
            <p:nvPr/>
          </p:nvCxnSpPr>
          <p:spPr>
            <a:xfrm>
              <a:off x="4507606" y="3852656"/>
              <a:ext cx="3245476" cy="0"/>
            </a:xfrm>
            <a:prstGeom prst="straightConnector1">
              <a:avLst/>
            </a:prstGeom>
            <a:ln>
              <a:prstDash val="lgDash"/>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BF1F485A-7E95-4949-A4E4-2E09A2C6097A}"/>
                </a:ext>
              </a:extLst>
            </p:cNvPr>
            <p:cNvSpPr txBox="1"/>
            <p:nvPr/>
          </p:nvSpPr>
          <p:spPr>
            <a:xfrm>
              <a:off x="7765957" y="3631022"/>
              <a:ext cx="721217" cy="369332"/>
            </a:xfrm>
            <a:prstGeom prst="rect">
              <a:avLst/>
            </a:prstGeom>
            <a:noFill/>
          </p:spPr>
          <p:txBody>
            <a:bodyPr wrap="square" rtlCol="0">
              <a:spAutoFit/>
            </a:bodyPr>
            <a:lstStyle/>
            <a:p>
              <a:pPr algn="r"/>
              <a:r>
                <a:rPr lang="ar-IQ" dirty="0">
                  <a:solidFill>
                    <a:schemeClr val="accent1"/>
                  </a:solidFill>
                </a:rPr>
                <a:t>ثلوج</a:t>
              </a:r>
              <a:endParaRPr lang="en-US" dirty="0">
                <a:solidFill>
                  <a:schemeClr val="accent1"/>
                </a:solidFill>
              </a:endParaRPr>
            </a:p>
          </p:txBody>
        </p:sp>
        <p:cxnSp>
          <p:nvCxnSpPr>
            <p:cNvPr id="10" name="Straight Arrow Connector 9">
              <a:extLst>
                <a:ext uri="{FF2B5EF4-FFF2-40B4-BE49-F238E27FC236}">
                  <a16:creationId xmlns:a16="http://schemas.microsoft.com/office/drawing/2014/main" id="{3136FFD2-E87E-49C1-89A1-E520EA0BDD49}"/>
                </a:ext>
              </a:extLst>
            </p:cNvPr>
            <p:cNvCxnSpPr/>
            <p:nvPr/>
          </p:nvCxnSpPr>
          <p:spPr>
            <a:xfrm>
              <a:off x="4507606" y="4402496"/>
              <a:ext cx="3245476" cy="0"/>
            </a:xfrm>
            <a:prstGeom prst="straightConnector1">
              <a:avLst/>
            </a:prstGeom>
            <a:ln>
              <a:prstDash val="lgDash"/>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CCCC1598-9310-4A04-AE60-863E78E23DE3}"/>
                </a:ext>
              </a:extLst>
            </p:cNvPr>
            <p:cNvSpPr txBox="1"/>
            <p:nvPr/>
          </p:nvSpPr>
          <p:spPr>
            <a:xfrm>
              <a:off x="7765957" y="4180862"/>
              <a:ext cx="721217" cy="369332"/>
            </a:xfrm>
            <a:prstGeom prst="rect">
              <a:avLst/>
            </a:prstGeom>
            <a:noFill/>
          </p:spPr>
          <p:txBody>
            <a:bodyPr wrap="square" rtlCol="0">
              <a:spAutoFit/>
            </a:bodyPr>
            <a:lstStyle/>
            <a:p>
              <a:pPr algn="r"/>
              <a:r>
                <a:rPr lang="ar-IQ" dirty="0">
                  <a:solidFill>
                    <a:schemeClr val="accent1"/>
                  </a:solidFill>
                </a:rPr>
                <a:t>حالوب</a:t>
              </a:r>
              <a:endParaRPr lang="en-US" dirty="0">
                <a:solidFill>
                  <a:schemeClr val="accent1"/>
                </a:solidFill>
              </a:endParaRPr>
            </a:p>
          </p:txBody>
        </p:sp>
        <p:cxnSp>
          <p:nvCxnSpPr>
            <p:cNvPr id="12" name="Straight Arrow Connector 11">
              <a:extLst>
                <a:ext uri="{FF2B5EF4-FFF2-40B4-BE49-F238E27FC236}">
                  <a16:creationId xmlns:a16="http://schemas.microsoft.com/office/drawing/2014/main" id="{4C941277-5932-4C32-9116-C8257F5DA498}"/>
                </a:ext>
              </a:extLst>
            </p:cNvPr>
            <p:cNvCxnSpPr/>
            <p:nvPr/>
          </p:nvCxnSpPr>
          <p:spPr>
            <a:xfrm>
              <a:off x="4507606" y="4892229"/>
              <a:ext cx="3245476" cy="0"/>
            </a:xfrm>
            <a:prstGeom prst="straightConnector1">
              <a:avLst/>
            </a:prstGeom>
            <a:ln>
              <a:prstDash val="lgDash"/>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979E7329-C1E2-4670-B89E-9B642995C3C3}"/>
                </a:ext>
              </a:extLst>
            </p:cNvPr>
            <p:cNvSpPr txBox="1"/>
            <p:nvPr/>
          </p:nvSpPr>
          <p:spPr>
            <a:xfrm>
              <a:off x="7765957" y="4670595"/>
              <a:ext cx="721217" cy="369332"/>
            </a:xfrm>
            <a:prstGeom prst="rect">
              <a:avLst/>
            </a:prstGeom>
            <a:noFill/>
          </p:spPr>
          <p:txBody>
            <a:bodyPr wrap="square" rtlCol="0">
              <a:spAutoFit/>
            </a:bodyPr>
            <a:lstStyle/>
            <a:p>
              <a:pPr algn="r"/>
              <a:r>
                <a:rPr lang="ar-IQ" dirty="0">
                  <a:solidFill>
                    <a:schemeClr val="accent1"/>
                  </a:solidFill>
                </a:rPr>
                <a:t>صقيع</a:t>
              </a:r>
              <a:endParaRPr lang="en-US" dirty="0">
                <a:solidFill>
                  <a:schemeClr val="accent1"/>
                </a:solidFill>
              </a:endParaRPr>
            </a:p>
          </p:txBody>
        </p:sp>
        <p:cxnSp>
          <p:nvCxnSpPr>
            <p:cNvPr id="14" name="Straight Arrow Connector 13">
              <a:extLst>
                <a:ext uri="{FF2B5EF4-FFF2-40B4-BE49-F238E27FC236}">
                  <a16:creationId xmlns:a16="http://schemas.microsoft.com/office/drawing/2014/main" id="{638C89DA-F844-4A20-8F2C-BC53B2C72B9F}"/>
                </a:ext>
              </a:extLst>
            </p:cNvPr>
            <p:cNvCxnSpPr/>
            <p:nvPr/>
          </p:nvCxnSpPr>
          <p:spPr>
            <a:xfrm>
              <a:off x="4520481" y="5492392"/>
              <a:ext cx="3245476" cy="0"/>
            </a:xfrm>
            <a:prstGeom prst="straightConnector1">
              <a:avLst/>
            </a:prstGeom>
            <a:ln>
              <a:prstDash val="lgDash"/>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EBD2E2FB-C8EA-4F93-979C-EE43AE65C35F}"/>
                </a:ext>
              </a:extLst>
            </p:cNvPr>
            <p:cNvSpPr txBox="1"/>
            <p:nvPr/>
          </p:nvSpPr>
          <p:spPr>
            <a:xfrm>
              <a:off x="7727316" y="5270758"/>
              <a:ext cx="721217" cy="369332"/>
            </a:xfrm>
            <a:prstGeom prst="rect">
              <a:avLst/>
            </a:prstGeom>
            <a:noFill/>
          </p:spPr>
          <p:txBody>
            <a:bodyPr wrap="square" rtlCol="0">
              <a:spAutoFit/>
            </a:bodyPr>
            <a:lstStyle/>
            <a:p>
              <a:pPr algn="r"/>
              <a:r>
                <a:rPr lang="ar-IQ" dirty="0">
                  <a:solidFill>
                    <a:schemeClr val="accent1"/>
                  </a:solidFill>
                </a:rPr>
                <a:t>ندى</a:t>
              </a:r>
              <a:endParaRPr lang="en-US" dirty="0">
                <a:solidFill>
                  <a:schemeClr val="accent1"/>
                </a:solidFill>
              </a:endParaRPr>
            </a:p>
          </p:txBody>
        </p:sp>
      </p:grpSp>
    </p:spTree>
    <p:extLst>
      <p:ext uri="{BB962C8B-B14F-4D97-AF65-F5344CB8AC3E}">
        <p14:creationId xmlns:p14="http://schemas.microsoft.com/office/powerpoint/2010/main" val="2000370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barn(inVertical)">
                                      <p:cBhvr>
                                        <p:cTn id="2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7A7C587-8EA4-44B5-8F50-0D771A1EC23A}"/>
              </a:ext>
            </a:extLst>
          </p:cNvPr>
          <p:cNvSpPr>
            <a:spLocks noChangeArrowheads="1"/>
          </p:cNvSpPr>
          <p:nvPr/>
        </p:nvSpPr>
        <p:spPr bwMode="auto">
          <a:xfrm>
            <a:off x="436418" y="292665"/>
            <a:ext cx="9506072" cy="969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333333"/>
                </a:solidFill>
                <a:effectLst/>
                <a:latin typeface="Georgia" panose="02040502050405020303" pitchFamily="18" charset="0"/>
                <a:ea typeface="Times New Roman" panose="02020603050405020304" pitchFamily="18" charset="0"/>
              </a:rPr>
              <a:t>Example 5</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333333"/>
                </a:solidFill>
                <a:effectLst/>
                <a:latin typeface="Georgia" panose="02040502050405020303" pitchFamily="18" charset="0"/>
                <a:ea typeface="Times New Roman" panose="02020603050405020304" pitchFamily="18" charset="0"/>
              </a:rPr>
              <a:t>In a catchment area covering 100 km</a:t>
            </a:r>
            <a:r>
              <a:rPr kumimoji="0" lang="en-US" altLang="en-US" sz="1000" b="0" i="0" u="none" strike="noStrike" cap="none" normalizeH="0" baseline="30000" dirty="0">
                <a:ln>
                  <a:noFill/>
                </a:ln>
                <a:solidFill>
                  <a:srgbClr val="666666"/>
                </a:solidFill>
                <a:effectLst/>
                <a:latin typeface="Georgia" panose="02040502050405020303" pitchFamily="18" charset="0"/>
                <a:ea typeface="Times New Roman" panose="02020603050405020304" pitchFamily="18" charset="0"/>
              </a:rPr>
              <a:t>2</a:t>
            </a:r>
            <a:r>
              <a:rPr kumimoji="0" lang="en-US" altLang="en-US" sz="1400" b="0" i="0" u="none" strike="noStrike" cap="none" normalizeH="0" baseline="0" dirty="0">
                <a:ln>
                  <a:noFill/>
                </a:ln>
                <a:solidFill>
                  <a:srgbClr val="333333"/>
                </a:solidFill>
                <a:effectLst/>
                <a:latin typeface="Georgia" panose="02040502050405020303" pitchFamily="18" charset="0"/>
                <a:ea typeface="Times New Roman" panose="02020603050405020304" pitchFamily="18" charset="0"/>
              </a:rPr>
              <a:t>, the average annual precipitation observed at five rain gauge stations is as under.</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5121" name="Picture 134" descr="https://www.safaribooksonline.com/library/view/elementary-engineering-hydrology/9789332508187/images/page80b.png">
            <a:extLst>
              <a:ext uri="{FF2B5EF4-FFF2-40B4-BE49-F238E27FC236}">
                <a16:creationId xmlns:a16="http://schemas.microsoft.com/office/drawing/2014/main" id="{38357BA7-6F29-4F82-8430-3CABAE38FF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6417" y="1134801"/>
            <a:ext cx="6672891" cy="706874"/>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3" name="Rectangle 3">
                <a:extLst>
                  <a:ext uri="{FF2B5EF4-FFF2-40B4-BE49-F238E27FC236}">
                    <a16:creationId xmlns:a16="http://schemas.microsoft.com/office/drawing/2014/main" id="{EC6A3CCE-1C91-4E48-82F0-958EFDA32BB0}"/>
                  </a:ext>
                </a:extLst>
              </p:cNvPr>
              <p:cNvSpPr>
                <a:spLocks noChangeArrowheads="1"/>
              </p:cNvSpPr>
              <p:nvPr/>
            </p:nvSpPr>
            <p:spPr bwMode="auto">
              <a:xfrm>
                <a:off x="436417" y="2007280"/>
                <a:ext cx="10365338" cy="4090863"/>
              </a:xfrm>
              <a:prstGeom prst="rect">
                <a:avLst/>
              </a:prstGeom>
              <a:solidFill>
                <a:srgbClr val="FFFFFF"/>
              </a:solidFill>
              <a:ln>
                <a:noFill/>
              </a:ln>
              <a:effectLst/>
              <a:extLs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Georgia" panose="02040502050405020303" pitchFamily="18" charset="0"/>
                    <a:ea typeface="Times New Roman" panose="02020603050405020304" pitchFamily="18" charset="0"/>
                  </a:rPr>
                  <a:t>Find the number of additional rain gauge stations and also the rain gauge density if the permissible error is 10%.</a:t>
                </a:r>
                <a:endParaRPr lang="en-US" altLang="en-US" sz="1600" dirty="0">
                  <a:solidFill>
                    <a:srgbClr val="333333"/>
                  </a:solidFill>
                  <a:latin typeface="Georgia" panose="02040502050405020303"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333333"/>
                  </a:solidFill>
                  <a:effectLst/>
                  <a:latin typeface="Georgia" panose="02040502050405020303"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333333"/>
                    </a:solidFill>
                    <a:latin typeface="Georgia" panose="02040502050405020303" pitchFamily="18" charset="0"/>
                  </a:rPr>
                  <a:t>Solution</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dirty="0">
                  <a:solidFill>
                    <a:srgbClr val="333333"/>
                  </a:solidFill>
                  <a:latin typeface="Georgia" panose="02040502050405020303"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Georgia" panose="02040502050405020303" pitchFamily="18" charset="0"/>
                  </a:rPr>
                  <a:t>First, we should compute mean (</a:t>
                </a:r>
                <a:r>
                  <a:rPr kumimoji="0" lang="en-US" altLang="en-US" sz="1600" b="0" i="0" u="none" strike="noStrike" cap="none" normalizeH="0" baseline="0" dirty="0">
                    <a:ln>
                      <a:noFill/>
                    </a:ln>
                    <a:solidFill>
                      <a:srgbClr val="333333"/>
                    </a:solidFill>
                    <a:effectLst/>
                    <a:latin typeface="Georgia" panose="02040502050405020303" pitchFamily="18" charset="0"/>
                    <a:sym typeface="Symbol" panose="05050102010706020507" pitchFamily="18" charset="2"/>
                  </a:rPr>
                  <a:t>) </a:t>
                </a:r>
                <a:r>
                  <a:rPr kumimoji="0" lang="en-US" altLang="en-US" sz="1600" b="0" i="0" u="none" strike="noStrike" cap="none" normalizeH="0" baseline="0" dirty="0">
                    <a:ln>
                      <a:noFill/>
                    </a:ln>
                    <a:solidFill>
                      <a:srgbClr val="333333"/>
                    </a:solidFill>
                    <a:effectLst/>
                    <a:latin typeface="Georgia" panose="02040502050405020303" pitchFamily="18" charset="0"/>
                  </a:rPr>
                  <a:t>and standar</a:t>
                </a:r>
                <a:r>
                  <a:rPr lang="en-US" altLang="en-US" sz="1600" dirty="0">
                    <a:solidFill>
                      <a:srgbClr val="333333"/>
                    </a:solidFill>
                    <a:latin typeface="Georgia" panose="02040502050405020303" pitchFamily="18" charset="0"/>
                  </a:rPr>
                  <a:t>d deviation (</a:t>
                </a:r>
                <a:r>
                  <a:rPr lang="en-US" altLang="en-US" sz="1600" dirty="0">
                    <a:solidFill>
                      <a:srgbClr val="333333"/>
                    </a:solidFill>
                    <a:latin typeface="Georgia" panose="02040502050405020303" pitchFamily="18" charset="0"/>
                    <a:sym typeface="Symbol" panose="05050102010706020507" pitchFamily="18" charset="2"/>
                  </a:rPr>
                  <a:t></a:t>
                </a:r>
                <a:r>
                  <a:rPr lang="en-US" altLang="en-US" sz="1600" dirty="0">
                    <a:solidFill>
                      <a:srgbClr val="333333"/>
                    </a:solidFill>
                    <a:latin typeface="Georgia" panose="02040502050405020303" pitchFamily="18" charset="0"/>
                  </a:rPr>
                  <a:t> )</a:t>
                </a:r>
                <a:endParaRPr kumimoji="0" lang="en-US" altLang="en-US" sz="1600" b="0" i="0" u="none" strike="noStrike" cap="none" normalizeH="0" baseline="0" dirty="0">
                  <a:ln>
                    <a:noFill/>
                  </a:ln>
                  <a:solidFill>
                    <a:srgbClr val="333333"/>
                  </a:solidFill>
                  <a:effectLst/>
                  <a:latin typeface="Georgia" panose="02040502050405020303"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dirty="0">
                  <a:solidFill>
                    <a:srgbClr val="333333"/>
                  </a:solidFill>
                  <a:latin typeface="Georgia" panose="02040502050405020303" pitchFamily="18" charset="0"/>
                </a:endParaRPr>
              </a:p>
              <a:p>
                <a:pPr lvl="0" eaLnBrk="0" fontAlgn="base" hangingPunct="0">
                  <a:spcBef>
                    <a:spcPct val="0"/>
                  </a:spcBef>
                  <a:spcAft>
                    <a:spcPct val="0"/>
                  </a:spcAft>
                </a:pPr>
                <a:r>
                  <a:rPr kumimoji="0" lang="en-US" altLang="en-US" sz="1600" b="0" i="0" u="none" strike="noStrike" cap="none" normalizeH="0" baseline="0" dirty="0">
                    <a:ln>
                      <a:noFill/>
                    </a:ln>
                    <a:solidFill>
                      <a:srgbClr val="333333"/>
                    </a:solidFill>
                    <a:effectLst/>
                    <a:latin typeface="Georgia" panose="02040502050405020303" pitchFamily="18" charset="0"/>
                    <a:sym typeface="Symbol" panose="05050102010706020507" pitchFamily="18" charset="2"/>
                  </a:rPr>
                  <a:t> = </a:t>
                </a:r>
                <a14:m>
                  <m:oMath xmlns:m="http://schemas.openxmlformats.org/officeDocument/2006/math">
                    <m:f>
                      <m:fPr>
                        <m:ctrlPr>
                          <a:rPr kumimoji="0" lang="en-US" altLang="en-US" sz="24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ctrlPr>
                      </m:fPr>
                      <m:num>
                        <m:r>
                          <a:rPr kumimoji="0" lang="en-US" altLang="en-US" sz="24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750</m:t>
                        </m:r>
                        <m:r>
                          <a:rPr kumimoji="0" lang="en-US" altLang="en-US" sz="24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m:t>
                        </m:r>
                        <m:r>
                          <a:rPr kumimoji="0" lang="en-US" altLang="en-US" sz="24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1000</m:t>
                        </m:r>
                        <m:r>
                          <a:rPr kumimoji="0" lang="en-US" altLang="en-US" sz="24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m:t>
                        </m:r>
                        <m:r>
                          <a:rPr kumimoji="0" lang="en-US" altLang="en-US" sz="24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900</m:t>
                        </m:r>
                        <m:r>
                          <a:rPr kumimoji="0" lang="en-US" altLang="en-US" sz="24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m:t>
                        </m:r>
                        <m:r>
                          <a:rPr kumimoji="0" lang="en-US" altLang="en-US" sz="24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650</m:t>
                        </m:r>
                        <m:r>
                          <a:rPr kumimoji="0" lang="en-US" altLang="en-US" sz="24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m:t>
                        </m:r>
                        <m:r>
                          <a:rPr kumimoji="0" lang="en-US" altLang="en-US" sz="24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500</m:t>
                        </m:r>
                      </m:num>
                      <m:den>
                        <m:r>
                          <a:rPr kumimoji="0" lang="en-US" altLang="en-US" sz="24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5</m:t>
                        </m:r>
                      </m:den>
                    </m:f>
                  </m:oMath>
                </a14:m>
                <a:r>
                  <a:rPr kumimoji="0" lang="en-US" altLang="en-US" sz="2400" b="0" i="0" u="none" strike="noStrike" cap="none" normalizeH="0" baseline="0" dirty="0">
                    <a:ln>
                      <a:noFill/>
                    </a:ln>
                    <a:solidFill>
                      <a:srgbClr val="333333"/>
                    </a:solidFill>
                    <a:effectLst/>
                    <a:latin typeface="Georgia" panose="02040502050405020303" pitchFamily="18" charset="0"/>
                  </a:rPr>
                  <a:t>= </a:t>
                </a:r>
                <a:r>
                  <a:rPr kumimoji="0" lang="en-US" altLang="en-US" sz="1600" b="0" i="0" u="none" strike="noStrike" cap="none" normalizeH="0" baseline="0" dirty="0">
                    <a:ln>
                      <a:noFill/>
                    </a:ln>
                    <a:solidFill>
                      <a:srgbClr val="333333"/>
                    </a:solidFill>
                    <a:effectLst/>
                    <a:latin typeface="Georgia" panose="02040502050405020303" pitchFamily="18" charset="0"/>
                  </a:rPr>
                  <a:t>760</a:t>
                </a:r>
                <a:r>
                  <a:rPr kumimoji="0" lang="en-US" altLang="en-US" sz="1600" b="0" i="0" u="none" strike="noStrike" cap="none" normalizeH="0" dirty="0">
                    <a:ln>
                      <a:noFill/>
                    </a:ln>
                    <a:solidFill>
                      <a:srgbClr val="333333"/>
                    </a:solidFill>
                    <a:effectLst/>
                    <a:latin typeface="Georgia" panose="02040502050405020303" pitchFamily="18" charset="0"/>
                  </a:rPr>
                  <a:t> mm</a:t>
                </a:r>
                <a:endParaRPr kumimoji="0" lang="en-US" altLang="en-US" sz="2800" b="0" i="0" u="none" strike="noStrike" cap="none" normalizeH="0" baseline="0" dirty="0">
                  <a:ln>
                    <a:noFill/>
                  </a:ln>
                  <a:solidFill>
                    <a:srgbClr val="333333"/>
                  </a:solidFill>
                  <a:effectLst/>
                  <a:latin typeface="Georgia" panose="02040502050405020303"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dirty="0">
                  <a:solidFill>
                    <a:srgbClr val="333333"/>
                  </a:solidFill>
                  <a:latin typeface="Georgia" panose="02040502050405020303" pitchFamily="18" charset="0"/>
                </a:endParaRPr>
              </a:p>
              <a:p>
                <a:pPr marL="285750" lvl="0" indent="-285750" eaLnBrk="0" fontAlgn="base" hangingPunct="0">
                  <a:spcBef>
                    <a:spcPct val="0"/>
                  </a:spcBef>
                  <a:spcAft>
                    <a:spcPct val="0"/>
                  </a:spcAft>
                  <a:buFont typeface="Symbol" panose="05050102010706020507" pitchFamily="18" charset="2"/>
                  <a:buChar char="s"/>
                </a:pPr>
                <a:r>
                  <a:rPr lang="en-US" altLang="en-US" sz="1600" dirty="0">
                    <a:solidFill>
                      <a:srgbClr val="333333"/>
                    </a:solidFill>
                    <a:latin typeface="Georgia" panose="02040502050405020303" pitchFamily="18" charset="0"/>
                    <a:sym typeface="Symbol" panose="05050102010706020507" pitchFamily="18" charset="2"/>
                  </a:rPr>
                  <a:t>= </a:t>
                </a:r>
                <a14:m>
                  <m:oMath xmlns:m="http://schemas.openxmlformats.org/officeDocument/2006/math">
                    <m:rad>
                      <m:radPr>
                        <m:degHide m:val="on"/>
                        <m:ctrlPr>
                          <a:rPr lang="en-US" altLang="en-US" sz="1600" i="1" smtClean="0">
                            <a:solidFill>
                              <a:srgbClr val="333333"/>
                            </a:solidFill>
                            <a:latin typeface="Cambria Math" panose="02040503050406030204" pitchFamily="18" charset="0"/>
                            <a:sym typeface="Symbol" panose="05050102010706020507" pitchFamily="18" charset="2"/>
                          </a:rPr>
                        </m:ctrlPr>
                      </m:radPr>
                      <m:deg/>
                      <m:e>
                        <m:f>
                          <m:fPr>
                            <m:ctrlPr>
                              <a:rPr lang="en-US" altLang="en-US" sz="1600" i="1" smtClean="0">
                                <a:solidFill>
                                  <a:srgbClr val="333333"/>
                                </a:solidFill>
                                <a:latin typeface="Cambria Math" panose="02040503050406030204" pitchFamily="18" charset="0"/>
                                <a:sym typeface="Symbol" panose="05050102010706020507" pitchFamily="18" charset="2"/>
                              </a:rPr>
                            </m:ctrlPr>
                          </m:fPr>
                          <m:num>
                            <m:sSup>
                              <m:sSupPr>
                                <m:ctrlPr>
                                  <a:rPr lang="en-US" altLang="en-US" sz="1600" i="1" smtClean="0">
                                    <a:solidFill>
                                      <a:srgbClr val="333333"/>
                                    </a:solidFill>
                                    <a:latin typeface="Cambria Math" panose="02040503050406030204" pitchFamily="18" charset="0"/>
                                    <a:sym typeface="Symbol" panose="05050102010706020507" pitchFamily="18" charset="2"/>
                                  </a:rPr>
                                </m:ctrlPr>
                              </m:sSupPr>
                              <m:e>
                                <m:nary>
                                  <m:naryPr>
                                    <m:chr m:val="∑"/>
                                    <m:subHide m:val="on"/>
                                    <m:supHide m:val="on"/>
                                    <m:ctrlPr>
                                      <a:rPr lang="en-US" altLang="en-US" sz="1600" i="1" smtClean="0">
                                        <a:solidFill>
                                          <a:srgbClr val="333333"/>
                                        </a:solidFill>
                                        <a:latin typeface="Cambria Math" panose="02040503050406030204" pitchFamily="18" charset="0"/>
                                        <a:sym typeface="Symbol" panose="05050102010706020507" pitchFamily="18" charset="2"/>
                                      </a:rPr>
                                    </m:ctrlPr>
                                  </m:naryPr>
                                  <m:sub/>
                                  <m:sup/>
                                  <m:e>
                                    <m:d>
                                      <m:dPr>
                                        <m:ctrlPr>
                                          <a:rPr lang="en-US" altLang="en-US" sz="1600" i="1" smtClean="0">
                                            <a:solidFill>
                                              <a:srgbClr val="333333"/>
                                            </a:solidFill>
                                            <a:latin typeface="Cambria Math" panose="02040503050406030204" pitchFamily="18" charset="0"/>
                                            <a:sym typeface="Symbol" panose="05050102010706020507" pitchFamily="18" charset="2"/>
                                          </a:rPr>
                                        </m:ctrlPr>
                                      </m:dPr>
                                      <m:e>
                                        <m:r>
                                          <a:rPr lang="en-US" altLang="en-US" sz="1600" b="0" i="1" smtClean="0">
                                            <a:solidFill>
                                              <a:srgbClr val="333333"/>
                                            </a:solidFill>
                                            <a:latin typeface="Cambria Math" panose="02040503050406030204" pitchFamily="18" charset="0"/>
                                            <a:sym typeface="Symbol" panose="05050102010706020507" pitchFamily="18" charset="2"/>
                                          </a:rPr>
                                          <m:t>𝑃</m:t>
                                        </m:r>
                                        <m:r>
                                          <a:rPr lang="en-US" altLang="en-US" sz="1600" b="0" i="1" smtClean="0">
                                            <a:solidFill>
                                              <a:srgbClr val="333333"/>
                                            </a:solidFill>
                                            <a:latin typeface="Cambria Math" panose="02040503050406030204" pitchFamily="18" charset="0"/>
                                            <a:sym typeface="Symbol" panose="05050102010706020507" pitchFamily="18" charset="2"/>
                                          </a:rPr>
                                          <m:t>−</m:t>
                                        </m:r>
                                        <m:r>
                                          <a:rPr lang="en-US" altLang="en-US" sz="1600" b="0" i="1" smtClean="0">
                                            <a:solidFill>
                                              <a:srgbClr val="333333"/>
                                            </a:solidFill>
                                            <a:latin typeface="Cambria Math" panose="02040503050406030204" pitchFamily="18" charset="0"/>
                                            <a:ea typeface="Cambria Math" panose="02040503050406030204" pitchFamily="18" charset="0"/>
                                            <a:sym typeface="Symbol" panose="05050102010706020507" pitchFamily="18" charset="2"/>
                                          </a:rPr>
                                          <m:t>𝜇</m:t>
                                        </m:r>
                                      </m:e>
                                    </m:d>
                                  </m:e>
                                </m:nary>
                              </m:e>
                              <m:sup>
                                <m:r>
                                  <a:rPr lang="en-US" altLang="en-US" sz="1600" b="0" i="1" smtClean="0">
                                    <a:solidFill>
                                      <a:srgbClr val="333333"/>
                                    </a:solidFill>
                                    <a:latin typeface="Cambria Math" panose="02040503050406030204" pitchFamily="18" charset="0"/>
                                    <a:sym typeface="Symbol" panose="05050102010706020507" pitchFamily="18" charset="2"/>
                                  </a:rPr>
                                  <m:t>2</m:t>
                                </m:r>
                              </m:sup>
                            </m:sSup>
                          </m:num>
                          <m:den>
                            <m:r>
                              <a:rPr lang="en-US" altLang="en-US" sz="1600" b="0" i="1" smtClean="0">
                                <a:solidFill>
                                  <a:srgbClr val="333333"/>
                                </a:solidFill>
                                <a:latin typeface="Cambria Math" panose="02040503050406030204" pitchFamily="18" charset="0"/>
                                <a:sym typeface="Symbol" panose="05050102010706020507" pitchFamily="18" charset="2"/>
                              </a:rPr>
                              <m:t>𝑛</m:t>
                            </m:r>
                            <m:r>
                              <a:rPr lang="en-US" altLang="en-US" sz="1600" b="0" i="1" smtClean="0">
                                <a:solidFill>
                                  <a:srgbClr val="333333"/>
                                </a:solidFill>
                                <a:latin typeface="Cambria Math" panose="02040503050406030204" pitchFamily="18" charset="0"/>
                                <a:sym typeface="Symbol" panose="05050102010706020507" pitchFamily="18" charset="2"/>
                              </a:rPr>
                              <m:t>−</m:t>
                            </m:r>
                            <m:r>
                              <a:rPr lang="en-US" altLang="en-US" sz="1600" b="0" i="1" smtClean="0">
                                <a:solidFill>
                                  <a:srgbClr val="333333"/>
                                </a:solidFill>
                                <a:latin typeface="Cambria Math" panose="02040503050406030204" pitchFamily="18" charset="0"/>
                                <a:sym typeface="Symbol" panose="05050102010706020507" pitchFamily="18" charset="2"/>
                              </a:rPr>
                              <m:t>1</m:t>
                            </m:r>
                          </m:den>
                        </m:f>
                      </m:e>
                    </m:rad>
                    <m:r>
                      <a:rPr lang="en-US" altLang="en-US" sz="1600" b="0" i="1" smtClean="0">
                        <a:solidFill>
                          <a:srgbClr val="333333"/>
                        </a:solidFill>
                        <a:latin typeface="Cambria Math" panose="02040503050406030204" pitchFamily="18" charset="0"/>
                        <a:sym typeface="Symbol" panose="05050102010706020507" pitchFamily="18" charset="2"/>
                      </a:rPr>
                      <m:t>=</m:t>
                    </m:r>
                    <m:r>
                      <a:rPr lang="en-US" altLang="en-US" sz="1600" b="0" i="1" smtClean="0">
                        <a:solidFill>
                          <a:srgbClr val="333333"/>
                        </a:solidFill>
                        <a:latin typeface="Cambria Math" panose="02040503050406030204" pitchFamily="18" charset="0"/>
                        <a:sym typeface="Symbol" panose="05050102010706020507" pitchFamily="18" charset="2"/>
                      </a:rPr>
                      <m:t>198</m:t>
                    </m:r>
                    <m:r>
                      <a:rPr lang="en-US" altLang="en-US" sz="1600" b="0" i="1" smtClean="0">
                        <a:solidFill>
                          <a:srgbClr val="333333"/>
                        </a:solidFill>
                        <a:latin typeface="Cambria Math" panose="02040503050406030204" pitchFamily="18" charset="0"/>
                        <a:sym typeface="Symbol" panose="05050102010706020507" pitchFamily="18" charset="2"/>
                      </a:rPr>
                      <m:t>.</m:t>
                    </m:r>
                    <m:r>
                      <a:rPr lang="en-US" altLang="en-US" sz="1600" b="0" i="1" smtClean="0">
                        <a:solidFill>
                          <a:srgbClr val="333333"/>
                        </a:solidFill>
                        <a:latin typeface="Cambria Math" panose="02040503050406030204" pitchFamily="18" charset="0"/>
                        <a:sym typeface="Symbol" panose="05050102010706020507" pitchFamily="18" charset="2"/>
                      </a:rPr>
                      <m:t>1</m:t>
                    </m:r>
                    <m:r>
                      <a:rPr lang="en-US" altLang="en-US" sz="1600" b="0" i="1" smtClean="0">
                        <a:solidFill>
                          <a:srgbClr val="333333"/>
                        </a:solidFill>
                        <a:latin typeface="Cambria Math" panose="02040503050406030204" pitchFamily="18" charset="0"/>
                        <a:sym typeface="Symbol" panose="05050102010706020507" pitchFamily="18" charset="2"/>
                      </a:rPr>
                      <m:t> </m:t>
                    </m:r>
                  </m:oMath>
                </a14:m>
                <a:endParaRPr kumimoji="0" lang="en-US" altLang="en-US" sz="1600" b="0" i="0" u="none" strike="noStrike" cap="none" normalizeH="0" baseline="0" dirty="0">
                  <a:ln>
                    <a:noFill/>
                  </a:ln>
                  <a:solidFill>
                    <a:srgbClr val="333333"/>
                  </a:solidFill>
                  <a:effectLst/>
                  <a:latin typeface="Georgia" panose="02040502050405020303" pitchFamily="18" charset="0"/>
                </a:endParaRPr>
              </a:p>
              <a:p>
                <a:pPr marL="285750" lvl="0" indent="-285750" eaLnBrk="0" fontAlgn="base" hangingPunct="0">
                  <a:spcBef>
                    <a:spcPct val="0"/>
                  </a:spcBef>
                  <a:spcAft>
                    <a:spcPct val="0"/>
                  </a:spcAft>
                  <a:buFont typeface="Symbol" panose="05050102010706020507" pitchFamily="18" charset="2"/>
                  <a:buChar char="s"/>
                </a:pPr>
                <a:endParaRPr lang="en-US" altLang="en-US" sz="1600" dirty="0">
                  <a:solidFill>
                    <a:srgbClr val="333333"/>
                  </a:solidFill>
                  <a:latin typeface="Georgia" panose="02040502050405020303" pitchFamily="18" charset="0"/>
                </a:endParaRPr>
              </a:p>
              <a:p>
                <a:pPr lvl="0" eaLnBrk="0" fontAlgn="base" hangingPunct="0">
                  <a:spcBef>
                    <a:spcPct val="0"/>
                  </a:spcBef>
                  <a:spcAft>
                    <a:spcPct val="0"/>
                  </a:spcAft>
                </a:pPr>
                <a:r>
                  <a:rPr kumimoji="0" lang="en-US" altLang="en-US" sz="1600" b="0" i="1" u="none" strike="noStrike" cap="none" normalizeH="0" baseline="0" dirty="0" err="1">
                    <a:ln>
                      <a:noFill/>
                    </a:ln>
                    <a:solidFill>
                      <a:srgbClr val="333333"/>
                    </a:solidFill>
                    <a:effectLst/>
                    <a:latin typeface="Georgia" panose="02040502050405020303" pitchFamily="18" charset="0"/>
                  </a:rPr>
                  <a:t>C</a:t>
                </a:r>
                <a:r>
                  <a:rPr kumimoji="0" lang="en-US" altLang="en-US" sz="1600" b="0" i="1" u="none" strike="noStrike" cap="none" normalizeH="0" baseline="-25000" dirty="0" err="1">
                    <a:ln>
                      <a:noFill/>
                    </a:ln>
                    <a:solidFill>
                      <a:srgbClr val="333333"/>
                    </a:solidFill>
                    <a:effectLst/>
                    <a:latin typeface="Georgia" panose="02040502050405020303" pitchFamily="18" charset="0"/>
                  </a:rPr>
                  <a:t>v</a:t>
                </a:r>
                <a:r>
                  <a:rPr kumimoji="0" lang="en-US" altLang="en-US" sz="1600" b="0" i="1" u="none" strike="noStrike" cap="none" normalizeH="0" baseline="0" dirty="0">
                    <a:ln>
                      <a:noFill/>
                    </a:ln>
                    <a:solidFill>
                      <a:srgbClr val="333333"/>
                    </a:solidFill>
                    <a:effectLst/>
                    <a:latin typeface="Georgia" panose="02040502050405020303" pitchFamily="18" charset="0"/>
                  </a:rPr>
                  <a:t> </a:t>
                </a:r>
                <a:r>
                  <a:rPr kumimoji="0" lang="en-US" altLang="en-US" sz="1600" b="0" i="0" u="none" strike="noStrike" cap="none" normalizeH="0" baseline="0" dirty="0">
                    <a:ln>
                      <a:noFill/>
                    </a:ln>
                    <a:solidFill>
                      <a:srgbClr val="333333"/>
                    </a:solidFill>
                    <a:effectLst/>
                    <a:latin typeface="Georgia" panose="02040502050405020303" pitchFamily="18" charset="0"/>
                  </a:rPr>
                  <a:t>= (198.1/760) * 100 = 26.06%</a:t>
                </a:r>
              </a:p>
              <a:p>
                <a:pPr lvl="0" eaLnBrk="0" fontAlgn="base" hangingPunct="0">
                  <a:spcBef>
                    <a:spcPct val="0"/>
                  </a:spcBef>
                  <a:spcAft>
                    <a:spcPct val="0"/>
                  </a:spcAft>
                </a:pPr>
                <a:endParaRPr lang="en-US" altLang="en-US" sz="1600" dirty="0">
                  <a:solidFill>
                    <a:srgbClr val="333333"/>
                  </a:solidFill>
                  <a:latin typeface="Georgia" panose="02040502050405020303" pitchFamily="18" charset="0"/>
                </a:endParaRPr>
              </a:p>
              <a:p>
                <a:pPr lvl="0" eaLnBrk="0" fontAlgn="base" hangingPunct="0">
                  <a:spcBef>
                    <a:spcPct val="0"/>
                  </a:spcBef>
                  <a:spcAft>
                    <a:spcPct val="0"/>
                  </a:spcAft>
                </a:pPr>
                <a:r>
                  <a:rPr kumimoji="0" lang="en-US" altLang="en-US" sz="1600" b="0" i="0" u="none" strike="noStrike" cap="none" normalizeH="0" baseline="0" dirty="0">
                    <a:ln>
                      <a:noFill/>
                    </a:ln>
                    <a:solidFill>
                      <a:srgbClr val="333333"/>
                    </a:solidFill>
                    <a:effectLst/>
                    <a:latin typeface="Georgia" panose="02040502050405020303" pitchFamily="18" charset="0"/>
                    <a:sym typeface="Symbol" panose="05050102010706020507" pitchFamily="18" charset="2"/>
                  </a:rPr>
                  <a:t>N </a:t>
                </a:r>
                <a14:m>
                  <m:oMath xmlns:m="http://schemas.openxmlformats.org/officeDocument/2006/math">
                    <m:sSup>
                      <m:sSupPr>
                        <m:ctrlPr>
                          <a:rPr kumimoji="0" lang="en-US" altLang="en-US" sz="16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ctrlPr>
                      </m:sSupPr>
                      <m:e>
                        <m:d>
                          <m:dPr>
                            <m:ctrlPr>
                              <a:rPr kumimoji="0" lang="en-US" altLang="en-US" sz="16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ctrlPr>
                          </m:dPr>
                          <m:e>
                            <m:f>
                              <m:fPr>
                                <m:ctrlPr>
                                  <a:rPr kumimoji="0" lang="en-US" altLang="en-US" sz="16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ctrlPr>
                              </m:fPr>
                              <m:num>
                                <m:r>
                                  <a:rPr kumimoji="0" lang="en-US" altLang="en-US" sz="16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𝐶</m:t>
                                </m:r>
                                <m:r>
                                  <a:rPr kumimoji="0" lang="en-US" altLang="en-US" sz="1600" b="0" i="1" u="none" strike="noStrike" cap="none" normalizeH="0" baseline="-25000" smtClean="0">
                                    <a:ln>
                                      <a:noFill/>
                                    </a:ln>
                                    <a:solidFill>
                                      <a:srgbClr val="333333"/>
                                    </a:solidFill>
                                    <a:effectLst/>
                                    <a:latin typeface="Cambria Math" panose="02040503050406030204" pitchFamily="18" charset="0"/>
                                    <a:sym typeface="Symbol" panose="05050102010706020507" pitchFamily="18" charset="2"/>
                                  </a:rPr>
                                  <m:t>𝑣</m:t>
                                </m:r>
                              </m:num>
                              <m:den>
                                <m:r>
                                  <a:rPr kumimoji="0" lang="en-US" altLang="en-US" sz="1600" b="0" i="1" u="none" strike="noStrike" cap="none" normalizeH="0" baseline="0" smtClean="0">
                                    <a:ln>
                                      <a:noFill/>
                                    </a:ln>
                                    <a:solidFill>
                                      <a:srgbClr val="333333"/>
                                    </a:solidFill>
                                    <a:effectLst/>
                                    <a:latin typeface="Cambria Math" panose="02040503050406030204" pitchFamily="18" charset="0"/>
                                    <a:ea typeface="Cambria Math" panose="02040503050406030204" pitchFamily="18" charset="0"/>
                                    <a:sym typeface="Symbol" panose="05050102010706020507" pitchFamily="18" charset="2"/>
                                  </a:rPr>
                                  <m:t>𝜀</m:t>
                                </m:r>
                              </m:den>
                            </m:f>
                          </m:e>
                        </m:d>
                      </m:e>
                      <m:sup>
                        <m:r>
                          <a:rPr kumimoji="0" lang="en-US" altLang="en-US" sz="16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2</m:t>
                        </m:r>
                      </m:sup>
                    </m:sSup>
                    <m:r>
                      <a:rPr kumimoji="0" lang="en-US" altLang="en-US" sz="16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m:t>
                    </m:r>
                    <m:sSup>
                      <m:sSupPr>
                        <m:ctrlPr>
                          <a:rPr kumimoji="0" lang="en-US" altLang="en-US" sz="16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ctrlPr>
                      </m:sSupPr>
                      <m:e>
                        <m:d>
                          <m:dPr>
                            <m:ctrlPr>
                              <a:rPr kumimoji="0" lang="en-US" altLang="en-US" sz="16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ctrlPr>
                          </m:dPr>
                          <m:e>
                            <m:f>
                              <m:fPr>
                                <m:ctrlPr>
                                  <a:rPr kumimoji="0" lang="en-US" altLang="en-US" sz="16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ctrlPr>
                              </m:fPr>
                              <m:num>
                                <m:r>
                                  <a:rPr kumimoji="0" lang="en-US" altLang="en-US" sz="16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26</m:t>
                                </m:r>
                                <m:r>
                                  <a:rPr kumimoji="0" lang="en-US" altLang="en-US" sz="16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m:t>
                                </m:r>
                                <m:r>
                                  <a:rPr kumimoji="0" lang="en-US" altLang="en-US" sz="16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06</m:t>
                                </m:r>
                              </m:num>
                              <m:den>
                                <m:r>
                                  <a:rPr kumimoji="0" lang="en-US" altLang="en-US" sz="16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10</m:t>
                                </m:r>
                              </m:den>
                            </m:f>
                          </m:e>
                        </m:d>
                      </m:e>
                      <m:sup>
                        <m:r>
                          <a:rPr kumimoji="0" lang="en-US" altLang="en-US" sz="16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2</m:t>
                        </m:r>
                      </m:sup>
                    </m:sSup>
                    <m:r>
                      <a:rPr kumimoji="0" lang="en-US" altLang="en-US" sz="16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m:t>
                    </m:r>
                    <m:r>
                      <a:rPr kumimoji="0" lang="en-US" altLang="en-US" sz="16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6</m:t>
                    </m:r>
                    <m:r>
                      <a:rPr kumimoji="0" lang="en-US" altLang="en-US" sz="16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m:t>
                    </m:r>
                    <m:r>
                      <a:rPr kumimoji="0" lang="en-US" altLang="en-US" sz="16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79</m:t>
                    </m:r>
                    <m:r>
                      <a:rPr kumimoji="0" lang="en-US" altLang="en-US" sz="16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 ≅</m:t>
                    </m:r>
                    <m:r>
                      <a:rPr kumimoji="0" lang="en-US" altLang="en-US" sz="1600" b="0" i="1" u="none" strike="noStrike" cap="none" normalizeH="0" baseline="0" smtClean="0">
                        <a:ln>
                          <a:noFill/>
                        </a:ln>
                        <a:solidFill>
                          <a:srgbClr val="333333"/>
                        </a:solidFill>
                        <a:effectLst/>
                        <a:latin typeface="Cambria Math" panose="02040503050406030204" pitchFamily="18" charset="0"/>
                        <a:ea typeface="Cambria Math" panose="02040503050406030204" pitchFamily="18" charset="0"/>
                        <a:sym typeface="Symbol" panose="05050102010706020507" pitchFamily="18" charset="2"/>
                      </a:rPr>
                      <m:t>7</m:t>
                    </m:r>
                  </m:oMath>
                </a14:m>
                <a:endParaRPr kumimoji="0" lang="en-US" altLang="en-US" sz="1600" b="0" i="0" u="none" strike="noStrike" cap="none" normalizeH="0" baseline="0" dirty="0">
                  <a:ln>
                    <a:noFill/>
                  </a:ln>
                  <a:solidFill>
                    <a:srgbClr val="333333"/>
                  </a:solidFill>
                  <a:effectLst/>
                  <a:latin typeface="Georgia" panose="02040502050405020303" pitchFamily="18" charset="0"/>
                </a:endParaRPr>
              </a:p>
            </p:txBody>
          </p:sp>
        </mc:Choice>
        <mc:Fallback xmlns="">
          <p:sp>
            <p:nvSpPr>
              <p:cNvPr id="3" name="Rectangle 3">
                <a:extLst>
                  <a:ext uri="{FF2B5EF4-FFF2-40B4-BE49-F238E27FC236}">
                    <a16:creationId xmlns:a16="http://schemas.microsoft.com/office/drawing/2014/main" id="{EC6A3CCE-1C91-4E48-82F0-958EFDA32BB0}"/>
                  </a:ext>
                </a:extLst>
              </p:cNvPr>
              <p:cNvSpPr>
                <a:spLocks noRot="1" noChangeAspect="1" noMove="1" noResize="1" noEditPoints="1" noAdjustHandles="1" noChangeArrowheads="1" noChangeShapeType="1" noTextEdit="1"/>
              </p:cNvSpPr>
              <p:nvPr/>
            </p:nvSpPr>
            <p:spPr bwMode="auto">
              <a:xfrm>
                <a:off x="436417" y="2007280"/>
                <a:ext cx="10365338" cy="4090863"/>
              </a:xfrm>
              <a:prstGeom prst="rect">
                <a:avLst/>
              </a:prstGeom>
              <a:blipFill>
                <a:blip r:embed="rId3"/>
                <a:stretch>
                  <a:fillRect l="-353"/>
                </a:stretch>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cxnSp>
        <p:nvCxnSpPr>
          <p:cNvPr id="7" name="Straight Connector 6">
            <a:extLst>
              <a:ext uri="{FF2B5EF4-FFF2-40B4-BE49-F238E27FC236}">
                <a16:creationId xmlns:a16="http://schemas.microsoft.com/office/drawing/2014/main" id="{0BDD7993-577C-429B-B0E0-60DDBABA6CB5}"/>
              </a:ext>
            </a:extLst>
          </p:cNvPr>
          <p:cNvCxnSpPr>
            <a:cxnSpLocks/>
          </p:cNvCxnSpPr>
          <p:nvPr/>
        </p:nvCxnSpPr>
        <p:spPr>
          <a:xfrm>
            <a:off x="-1469" y="2439148"/>
            <a:ext cx="1219346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5FC7E189-84BF-423C-9E9F-FF1FBD02C589}"/>
              </a:ext>
            </a:extLst>
          </p:cNvPr>
          <p:cNvSpPr txBox="1"/>
          <p:nvPr/>
        </p:nvSpPr>
        <p:spPr>
          <a:xfrm>
            <a:off x="4915774" y="5606681"/>
            <a:ext cx="5168384" cy="646331"/>
          </a:xfrm>
          <a:prstGeom prst="rect">
            <a:avLst/>
          </a:prstGeom>
          <a:noFill/>
          <a:ln>
            <a:solidFill>
              <a:srgbClr val="00B0F0"/>
            </a:solidFill>
            <a:prstDash val="lgDash"/>
          </a:ln>
        </p:spPr>
        <p:txBody>
          <a:bodyPr wrap="square" rtlCol="0">
            <a:spAutoFit/>
          </a:bodyPr>
          <a:lstStyle/>
          <a:p>
            <a:r>
              <a:rPr lang="en-US" dirty="0">
                <a:latin typeface="Times New Roman" panose="02020603050405020304" pitchFamily="18" charset="0"/>
                <a:cs typeface="Times New Roman" panose="02020603050405020304" pitchFamily="18" charset="0"/>
              </a:rPr>
              <a:t>Additional rain gauge stations required = 7 − 5 = 2</a:t>
            </a:r>
          </a:p>
          <a:p>
            <a:r>
              <a:rPr lang="en-US" dirty="0">
                <a:latin typeface="Times New Roman" panose="02020603050405020304" pitchFamily="18" charset="0"/>
                <a:cs typeface="Times New Roman" panose="02020603050405020304" pitchFamily="18" charset="0"/>
              </a:rPr>
              <a:t>Rain gauge density = 100/7 = 14.30 km</a:t>
            </a:r>
            <a:r>
              <a:rPr lang="en-US" baseline="30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/rain gauge</a:t>
            </a:r>
            <a:endParaRPr lang="en-US" dirty="0"/>
          </a:p>
        </p:txBody>
      </p:sp>
    </p:spTree>
    <p:extLst>
      <p:ext uri="{BB962C8B-B14F-4D97-AF65-F5344CB8AC3E}">
        <p14:creationId xmlns:p14="http://schemas.microsoft.com/office/powerpoint/2010/main" val="6101081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3333" y="617609"/>
            <a:ext cx="11252199" cy="3493264"/>
          </a:xfrm>
          <a:prstGeom prst="rect">
            <a:avLst/>
          </a:prstGeom>
        </p:spPr>
        <p:txBody>
          <a:bodyPr wrap="square">
            <a:spAutoFit/>
          </a:bodyPr>
          <a:lstStyle/>
          <a:p>
            <a:pPr algn="ctr">
              <a:lnSpc>
                <a:spcPct val="150000"/>
              </a:lnSpc>
              <a:spcBef>
                <a:spcPts val="1800"/>
              </a:spcBef>
              <a:spcAft>
                <a:spcPts val="600"/>
              </a:spcAft>
            </a:pPr>
            <a:r>
              <a:rPr lang="en-US" b="1" i="1" dirty="0">
                <a:solidFill>
                  <a:srgbClr val="0070C0"/>
                </a:solidFill>
                <a:latin typeface="Calibri Light" panose="020F0302020204030204" pitchFamily="34" charset="0"/>
                <a:ea typeface="Times New Roman" panose="02020603050405020304" pitchFamily="18" charset="0"/>
                <a:cs typeface="Times New Roman" panose="02020603050405020304" pitchFamily="18" charset="0"/>
              </a:rPr>
              <a:t>Recurrence Interval of a Storm</a:t>
            </a:r>
            <a:endParaRPr lang="en-US" sz="1400" b="1" i="1" dirty="0">
              <a:solidFill>
                <a:srgbClr val="0070C0"/>
              </a:solidFill>
              <a:latin typeface="Calibri Light" panose="020F0302020204030204" pitchFamily="34" charset="0"/>
              <a:ea typeface="Times New Roman" panose="02020603050405020304" pitchFamily="18" charset="0"/>
              <a:cs typeface="Times New Roman" panose="02020603050405020304" pitchFamily="18" charset="0"/>
            </a:endParaRPr>
          </a:p>
          <a:p>
            <a:pPr marL="285750" indent="-285750">
              <a:lnSpc>
                <a:spcPct val="150000"/>
              </a:lnSpc>
              <a:buFont typeface="Arial" panose="020B0604020202020204" pitchFamily="34" charset="0"/>
              <a:buChar char="•"/>
            </a:pPr>
            <a:r>
              <a:rPr lang="en-US" dirty="0">
                <a:solidFill>
                  <a:srgbClr val="333333"/>
                </a:solidFill>
                <a:latin typeface="Georgia" panose="02040502050405020303" pitchFamily="18" charset="0"/>
                <a:ea typeface="Times New Roman" panose="02020603050405020304" pitchFamily="18" charset="0"/>
              </a:rPr>
              <a:t>The number of years within which a given storm may equal or even exceed is known as </a:t>
            </a:r>
            <a:r>
              <a:rPr lang="en-US" b="1" i="1" dirty="0">
                <a:solidFill>
                  <a:srgbClr val="0070C0"/>
                </a:solidFill>
                <a:latin typeface="Georgia" panose="02040502050405020303" pitchFamily="18" charset="0"/>
                <a:ea typeface="Times New Roman" panose="02020603050405020304" pitchFamily="18" charset="0"/>
              </a:rPr>
              <a:t>recurrence interval or return period</a:t>
            </a:r>
            <a:r>
              <a:rPr lang="en-US" dirty="0">
                <a:solidFill>
                  <a:srgbClr val="333333"/>
                </a:solidFill>
                <a:latin typeface="Georgia" panose="02040502050405020303" pitchFamily="18" charset="0"/>
                <a:ea typeface="Times New Roman" panose="02020603050405020304" pitchFamily="18" charset="0"/>
              </a:rPr>
              <a:t> and normally is denoted by </a:t>
            </a:r>
            <a:r>
              <a:rPr lang="en-US" i="1" dirty="0">
                <a:solidFill>
                  <a:srgbClr val="333333"/>
                </a:solidFill>
                <a:latin typeface="Georgia" panose="02040502050405020303" pitchFamily="18" charset="0"/>
                <a:ea typeface="Times New Roman" panose="02020603050405020304" pitchFamily="18" charset="0"/>
              </a:rPr>
              <a:t>T</a:t>
            </a:r>
            <a:r>
              <a:rPr lang="en-US" sz="1100" baseline="-25000" dirty="0">
                <a:solidFill>
                  <a:srgbClr val="333333"/>
                </a:solidFill>
                <a:latin typeface="Georgia" panose="02040502050405020303" pitchFamily="18" charset="0"/>
                <a:ea typeface="Times New Roman" panose="02020603050405020304" pitchFamily="18" charset="0"/>
              </a:rPr>
              <a:t>r</a:t>
            </a:r>
            <a:r>
              <a:rPr lang="en-US" dirty="0">
                <a:solidFill>
                  <a:srgbClr val="333333"/>
                </a:solidFill>
                <a:latin typeface="Georgia" panose="02040502050405020303" pitchFamily="18" charset="0"/>
                <a:ea typeface="Times New Roman" panose="02020603050405020304" pitchFamily="18" charset="0"/>
              </a:rPr>
              <a:t>.</a:t>
            </a:r>
            <a:endParaRPr lang="en-US" sz="1600" dirty="0">
              <a:latin typeface="Times New Roman" panose="02020603050405020304" pitchFamily="18" charset="0"/>
              <a:ea typeface="Times New Roman" panose="02020603050405020304" pitchFamily="18" charset="0"/>
            </a:endParaRPr>
          </a:p>
          <a:p>
            <a:pPr marL="285750" indent="-285750">
              <a:lnSpc>
                <a:spcPct val="150000"/>
              </a:lnSpc>
              <a:buFont typeface="Arial" panose="020B0604020202020204" pitchFamily="34" charset="0"/>
              <a:buChar char="•"/>
            </a:pPr>
            <a:r>
              <a:rPr lang="en-US" dirty="0">
                <a:solidFill>
                  <a:srgbClr val="333333"/>
                </a:solidFill>
                <a:latin typeface="Georgia" panose="02040502050405020303" pitchFamily="18" charset="0"/>
                <a:ea typeface="Times New Roman" panose="02020603050405020304" pitchFamily="18" charset="0"/>
              </a:rPr>
              <a:t>Suppose the record at a station or over an area is available for </a:t>
            </a:r>
            <a:r>
              <a:rPr lang="en-US" i="1" dirty="0">
                <a:solidFill>
                  <a:srgbClr val="333333"/>
                </a:solidFill>
                <a:latin typeface="Georgia" panose="02040502050405020303" pitchFamily="18" charset="0"/>
                <a:ea typeface="Times New Roman" panose="02020603050405020304" pitchFamily="18" charset="0"/>
              </a:rPr>
              <a:t>n</a:t>
            </a:r>
            <a:r>
              <a:rPr lang="en-US" dirty="0">
                <a:solidFill>
                  <a:srgbClr val="333333"/>
                </a:solidFill>
                <a:latin typeface="Georgia" panose="02040502050405020303" pitchFamily="18" charset="0"/>
                <a:ea typeface="Times New Roman" panose="02020603050405020304" pitchFamily="18" charset="0"/>
              </a:rPr>
              <a:t> years, then the precipitation data may be arranged in the descending order.</a:t>
            </a:r>
            <a:endParaRPr lang="en-US" sz="1600" dirty="0">
              <a:latin typeface="Times New Roman" panose="02020603050405020304" pitchFamily="18" charset="0"/>
              <a:ea typeface="Times New Roman" panose="02020603050405020304" pitchFamily="18" charset="0"/>
            </a:endParaRPr>
          </a:p>
          <a:p>
            <a:pPr marL="285750" indent="-285750">
              <a:lnSpc>
                <a:spcPct val="150000"/>
              </a:lnSpc>
              <a:buFont typeface="Arial" panose="020B0604020202020204" pitchFamily="34" charset="0"/>
              <a:buChar char="•"/>
            </a:pPr>
            <a:r>
              <a:rPr lang="en-US" dirty="0">
                <a:solidFill>
                  <a:srgbClr val="333333"/>
                </a:solidFill>
                <a:latin typeface="Georgia" panose="02040502050405020303" pitchFamily="18" charset="0"/>
                <a:ea typeface="Times New Roman" panose="02020603050405020304" pitchFamily="18" charset="0"/>
              </a:rPr>
              <a:t>The serial number of a specific value of precipitation in the descending order is known as </a:t>
            </a:r>
            <a:r>
              <a:rPr lang="en-US" i="1" dirty="0">
                <a:solidFill>
                  <a:srgbClr val="333333"/>
                </a:solidFill>
                <a:latin typeface="Georgia" panose="02040502050405020303" pitchFamily="18" charset="0"/>
                <a:ea typeface="Times New Roman" panose="02020603050405020304" pitchFamily="18" charset="0"/>
              </a:rPr>
              <a:t>ranking of the storm</a:t>
            </a:r>
            <a:r>
              <a:rPr lang="en-US" dirty="0">
                <a:solidFill>
                  <a:srgbClr val="333333"/>
                </a:solidFill>
                <a:latin typeface="Georgia" panose="02040502050405020303" pitchFamily="18" charset="0"/>
                <a:ea typeface="Times New Roman" panose="02020603050405020304" pitchFamily="18" charset="0"/>
              </a:rPr>
              <a:t>, e.g. m. Then the return period of that specific value of precipitation, </a:t>
            </a:r>
            <a:r>
              <a:rPr lang="en-US" i="1" dirty="0" err="1">
                <a:solidFill>
                  <a:srgbClr val="333333"/>
                </a:solidFill>
                <a:latin typeface="Georgia" panose="02040502050405020303" pitchFamily="18" charset="0"/>
                <a:ea typeface="Times New Roman" panose="02020603050405020304" pitchFamily="18" charset="0"/>
              </a:rPr>
              <a:t>T</a:t>
            </a:r>
            <a:r>
              <a:rPr lang="en-US" sz="1100" baseline="-25000" dirty="0" err="1">
                <a:solidFill>
                  <a:srgbClr val="333333"/>
                </a:solidFill>
                <a:latin typeface="Georgia" panose="02040502050405020303" pitchFamily="18" charset="0"/>
                <a:ea typeface="Times New Roman" panose="02020603050405020304" pitchFamily="18" charset="0"/>
              </a:rPr>
              <a:t>r</a:t>
            </a:r>
            <a:r>
              <a:rPr lang="en-US" dirty="0">
                <a:solidFill>
                  <a:srgbClr val="333333"/>
                </a:solidFill>
                <a:latin typeface="Georgia" panose="02040502050405020303" pitchFamily="18" charset="0"/>
                <a:ea typeface="Times New Roman" panose="02020603050405020304" pitchFamily="18" charset="0"/>
              </a:rPr>
              <a:t> = </a:t>
            </a:r>
            <a:r>
              <a:rPr lang="en-US" i="1" dirty="0">
                <a:solidFill>
                  <a:srgbClr val="333333"/>
                </a:solidFill>
                <a:latin typeface="Georgia" panose="02040502050405020303" pitchFamily="18" charset="0"/>
                <a:ea typeface="Times New Roman" panose="02020603050405020304" pitchFamily="18" charset="0"/>
              </a:rPr>
              <a:t>n/m</a:t>
            </a:r>
            <a:r>
              <a:rPr lang="en-US" dirty="0">
                <a:solidFill>
                  <a:srgbClr val="333333"/>
                </a:solidFill>
                <a:latin typeface="Georgia" panose="02040502050405020303" pitchFamily="18" charset="0"/>
                <a:ea typeface="Times New Roman" panose="02020603050405020304" pitchFamily="18" charset="0"/>
              </a:rPr>
              <a:t>. This means that this precipitation value or more than this occurs </a:t>
            </a:r>
            <a:r>
              <a:rPr lang="en-US" i="1" dirty="0">
                <a:solidFill>
                  <a:srgbClr val="333333"/>
                </a:solidFill>
                <a:latin typeface="Georgia" panose="02040502050405020303" pitchFamily="18" charset="0"/>
                <a:ea typeface="Times New Roman" panose="02020603050405020304" pitchFamily="18" charset="0"/>
              </a:rPr>
              <a:t>m</a:t>
            </a:r>
            <a:r>
              <a:rPr lang="en-US" dirty="0">
                <a:solidFill>
                  <a:srgbClr val="333333"/>
                </a:solidFill>
                <a:latin typeface="Georgia" panose="02040502050405020303" pitchFamily="18" charset="0"/>
                <a:ea typeface="Times New Roman" panose="02020603050405020304" pitchFamily="18" charset="0"/>
              </a:rPr>
              <a:t> times in </a:t>
            </a:r>
            <a:r>
              <a:rPr lang="en-US" i="1" dirty="0">
                <a:solidFill>
                  <a:srgbClr val="333333"/>
                </a:solidFill>
                <a:latin typeface="Georgia" panose="02040502050405020303" pitchFamily="18" charset="0"/>
                <a:ea typeface="Times New Roman" panose="02020603050405020304" pitchFamily="18" charset="0"/>
              </a:rPr>
              <a:t>n</a:t>
            </a:r>
            <a:r>
              <a:rPr lang="en-US" dirty="0">
                <a:solidFill>
                  <a:srgbClr val="333333"/>
                </a:solidFill>
                <a:latin typeface="Georgia" panose="02040502050405020303" pitchFamily="18" charset="0"/>
                <a:ea typeface="Times New Roman" panose="02020603050405020304" pitchFamily="18" charset="0"/>
              </a:rPr>
              <a:t> years.</a:t>
            </a:r>
            <a:endParaRPr lang="en-US" sz="1600" dirty="0">
              <a:effectLst/>
              <a:latin typeface="Times New Roman" panose="02020603050405020304" pitchFamily="18" charset="0"/>
              <a:ea typeface="Times New Roman" panose="02020603050405020304" pitchFamily="18" charset="0"/>
            </a:endParaRPr>
          </a:p>
        </p:txBody>
      </p:sp>
      <p:sp>
        <p:nvSpPr>
          <p:cNvPr id="5" name="Rectangle 4"/>
          <p:cNvSpPr/>
          <p:nvPr/>
        </p:nvSpPr>
        <p:spPr>
          <a:xfrm>
            <a:off x="745067" y="4235960"/>
            <a:ext cx="6096000" cy="1908215"/>
          </a:xfrm>
          <a:prstGeom prst="rect">
            <a:avLst/>
          </a:prstGeom>
        </p:spPr>
        <p:txBody>
          <a:bodyPr>
            <a:spAutoFit/>
          </a:bodyPr>
          <a:lstStyle/>
          <a:p>
            <a:pPr>
              <a:spcBef>
                <a:spcPts val="1200"/>
              </a:spcBef>
            </a:pPr>
            <a:r>
              <a:rPr lang="en-US" b="1" dirty="0">
                <a:solidFill>
                  <a:srgbClr val="0070C0"/>
                </a:solidFill>
                <a:latin typeface="Georgia" panose="02040502050405020303" pitchFamily="18" charset="0"/>
                <a:ea typeface="Times New Roman" panose="02020603050405020304" pitchFamily="18" charset="0"/>
              </a:rPr>
              <a:t>Probability</a:t>
            </a:r>
            <a:endParaRPr lang="en-US" sz="1600" dirty="0">
              <a:solidFill>
                <a:srgbClr val="0070C0"/>
              </a:solidFill>
              <a:latin typeface="Times New Roman" panose="02020603050405020304" pitchFamily="18" charset="0"/>
              <a:ea typeface="Times New Roman" panose="02020603050405020304" pitchFamily="18" charset="0"/>
            </a:endParaRPr>
          </a:p>
          <a:p>
            <a:r>
              <a:rPr lang="en-US" dirty="0">
                <a:solidFill>
                  <a:srgbClr val="333333"/>
                </a:solidFill>
                <a:latin typeface="Georgia" panose="02040502050405020303" pitchFamily="18" charset="0"/>
                <a:ea typeface="Times New Roman" panose="02020603050405020304" pitchFamily="18" charset="0"/>
              </a:rPr>
              <a:t>Probability generally denoted by </a:t>
            </a:r>
            <a:r>
              <a:rPr lang="en-US" i="1" dirty="0">
                <a:solidFill>
                  <a:srgbClr val="333333"/>
                </a:solidFill>
                <a:latin typeface="Georgia" panose="02040502050405020303" pitchFamily="18" charset="0"/>
                <a:ea typeface="Times New Roman" panose="02020603050405020304" pitchFamily="18" charset="0"/>
              </a:rPr>
              <a:t>p</a:t>
            </a:r>
            <a:r>
              <a:rPr lang="en-US" dirty="0">
                <a:solidFill>
                  <a:srgbClr val="333333"/>
                </a:solidFill>
                <a:latin typeface="Georgia" panose="02040502050405020303" pitchFamily="18" charset="0"/>
                <a:ea typeface="Times New Roman" panose="02020603050405020304" pitchFamily="18" charset="0"/>
              </a:rPr>
              <a:t> is reciprocal of the return period, i.e. </a:t>
            </a:r>
            <a:r>
              <a:rPr lang="en-US" i="1" dirty="0">
                <a:solidFill>
                  <a:srgbClr val="333333"/>
                </a:solidFill>
                <a:latin typeface="Georgia" panose="02040502050405020303" pitchFamily="18" charset="0"/>
                <a:ea typeface="Times New Roman" panose="02020603050405020304" pitchFamily="18" charset="0"/>
              </a:rPr>
              <a:t>p</a:t>
            </a:r>
            <a:r>
              <a:rPr lang="en-US" dirty="0">
                <a:solidFill>
                  <a:srgbClr val="333333"/>
                </a:solidFill>
                <a:latin typeface="Georgia" panose="02040502050405020303" pitchFamily="18" charset="0"/>
                <a:ea typeface="Times New Roman" panose="02020603050405020304" pitchFamily="18" charset="0"/>
              </a:rPr>
              <a:t> = </a:t>
            </a:r>
            <a:r>
              <a:rPr lang="en-US" i="1" dirty="0">
                <a:solidFill>
                  <a:srgbClr val="333333"/>
                </a:solidFill>
                <a:latin typeface="Georgia" panose="02040502050405020303" pitchFamily="18" charset="0"/>
                <a:ea typeface="Times New Roman" panose="02020603050405020304" pitchFamily="18" charset="0"/>
              </a:rPr>
              <a:t>m/n</a:t>
            </a:r>
            <a:r>
              <a:rPr lang="en-US" dirty="0">
                <a:solidFill>
                  <a:srgbClr val="333333"/>
                </a:solidFill>
                <a:latin typeface="Georgia" panose="02040502050405020303" pitchFamily="18" charset="0"/>
                <a:ea typeface="Times New Roman" panose="02020603050405020304" pitchFamily="18" charset="0"/>
              </a:rPr>
              <a:t> = 1/</a:t>
            </a:r>
            <a:r>
              <a:rPr lang="en-US" i="1" dirty="0">
                <a:solidFill>
                  <a:srgbClr val="333333"/>
                </a:solidFill>
                <a:latin typeface="Georgia" panose="02040502050405020303" pitchFamily="18" charset="0"/>
                <a:ea typeface="Times New Roman" panose="02020603050405020304" pitchFamily="18" charset="0"/>
              </a:rPr>
              <a:t>T</a:t>
            </a:r>
            <a:r>
              <a:rPr lang="en-US" sz="1100" baseline="-25000" dirty="0">
                <a:solidFill>
                  <a:srgbClr val="333333"/>
                </a:solidFill>
                <a:latin typeface="Georgia" panose="02040502050405020303" pitchFamily="18" charset="0"/>
                <a:ea typeface="Times New Roman" panose="02020603050405020304" pitchFamily="18" charset="0"/>
              </a:rPr>
              <a:t>r</a:t>
            </a:r>
            <a:r>
              <a:rPr lang="en-US" dirty="0">
                <a:solidFill>
                  <a:srgbClr val="333333"/>
                </a:solidFill>
                <a:latin typeface="Georgia" panose="02040502050405020303" pitchFamily="18" charset="0"/>
                <a:ea typeface="Times New Roman" panose="02020603050405020304" pitchFamily="18" charset="0"/>
              </a:rPr>
              <a:t>.</a:t>
            </a:r>
            <a:endParaRPr lang="en-US" sz="1600" dirty="0">
              <a:latin typeface="Times New Roman" panose="02020603050405020304" pitchFamily="18" charset="0"/>
              <a:ea typeface="Times New Roman" panose="02020603050405020304" pitchFamily="18" charset="0"/>
            </a:endParaRPr>
          </a:p>
          <a:p>
            <a:pPr>
              <a:spcBef>
                <a:spcPts val="1200"/>
              </a:spcBef>
            </a:pPr>
            <a:r>
              <a:rPr lang="en-US" b="1" dirty="0">
                <a:solidFill>
                  <a:srgbClr val="0070C0"/>
                </a:solidFill>
                <a:latin typeface="Georgia" panose="02040502050405020303" pitchFamily="18" charset="0"/>
                <a:ea typeface="Times New Roman" panose="02020603050405020304" pitchFamily="18" charset="0"/>
              </a:rPr>
              <a:t>Frequency</a:t>
            </a:r>
            <a:endParaRPr lang="en-US" sz="1600" dirty="0">
              <a:solidFill>
                <a:srgbClr val="0070C0"/>
              </a:solidFill>
              <a:latin typeface="Times New Roman" panose="02020603050405020304" pitchFamily="18" charset="0"/>
              <a:ea typeface="Times New Roman" panose="02020603050405020304" pitchFamily="18" charset="0"/>
            </a:endParaRPr>
          </a:p>
          <a:p>
            <a:r>
              <a:rPr lang="en-US" dirty="0">
                <a:solidFill>
                  <a:srgbClr val="333333"/>
                </a:solidFill>
                <a:latin typeface="Georgia" panose="02040502050405020303" pitchFamily="18" charset="0"/>
                <a:ea typeface="Times New Roman" panose="02020603050405020304" pitchFamily="18" charset="0"/>
              </a:rPr>
              <a:t>Probability expressed in terms of percentage is frequency, i.e. frequency = </a:t>
            </a:r>
            <a:r>
              <a:rPr lang="en-US" i="1" dirty="0">
                <a:solidFill>
                  <a:srgbClr val="333333"/>
                </a:solidFill>
                <a:latin typeface="Georgia" panose="02040502050405020303" pitchFamily="18" charset="0"/>
                <a:ea typeface="Times New Roman" panose="02020603050405020304" pitchFamily="18" charset="0"/>
              </a:rPr>
              <a:t>p</a:t>
            </a:r>
            <a:r>
              <a:rPr lang="en-US" dirty="0">
                <a:solidFill>
                  <a:srgbClr val="333333"/>
                </a:solidFill>
                <a:latin typeface="Georgia" panose="02040502050405020303" pitchFamily="18" charset="0"/>
                <a:ea typeface="Times New Roman" panose="02020603050405020304" pitchFamily="18" charset="0"/>
              </a:rPr>
              <a:t> × 100 = </a:t>
            </a:r>
            <a:r>
              <a:rPr lang="en-US" i="1" dirty="0">
                <a:solidFill>
                  <a:srgbClr val="333333"/>
                </a:solidFill>
                <a:latin typeface="Georgia" panose="02040502050405020303" pitchFamily="18" charset="0"/>
                <a:ea typeface="Times New Roman" panose="02020603050405020304" pitchFamily="18" charset="0"/>
              </a:rPr>
              <a:t>m/n</a:t>
            </a:r>
            <a:r>
              <a:rPr lang="en-US" dirty="0">
                <a:solidFill>
                  <a:srgbClr val="333333"/>
                </a:solidFill>
                <a:latin typeface="Georgia" panose="02040502050405020303" pitchFamily="18" charset="0"/>
                <a:ea typeface="Times New Roman" panose="02020603050405020304" pitchFamily="18" charset="0"/>
              </a:rPr>
              <a:t> × 100</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094885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8000" y="445599"/>
            <a:ext cx="11252200" cy="2941062"/>
          </a:xfrm>
          <a:prstGeom prst="rect">
            <a:avLst/>
          </a:prstGeom>
        </p:spPr>
        <p:txBody>
          <a:bodyPr wrap="square">
            <a:spAutoFit/>
          </a:bodyPr>
          <a:lstStyle/>
          <a:p>
            <a:pPr>
              <a:lnSpc>
                <a:spcPct val="150000"/>
              </a:lnSpc>
              <a:spcBef>
                <a:spcPts val="1200"/>
              </a:spcBef>
            </a:pPr>
            <a:r>
              <a:rPr lang="en-US" sz="1600" b="1" dirty="0">
                <a:solidFill>
                  <a:srgbClr val="333333"/>
                </a:solidFill>
                <a:latin typeface="Georgia" panose="02040502050405020303" pitchFamily="18" charset="0"/>
                <a:ea typeface="Times New Roman" panose="02020603050405020304" pitchFamily="18" charset="0"/>
              </a:rPr>
              <a:t>Example </a:t>
            </a:r>
          </a:p>
          <a:p>
            <a:pPr>
              <a:lnSpc>
                <a:spcPct val="150000"/>
              </a:lnSpc>
              <a:spcBef>
                <a:spcPts val="1200"/>
              </a:spcBef>
            </a:pPr>
            <a:r>
              <a:rPr lang="en-US" sz="1600" dirty="0">
                <a:solidFill>
                  <a:srgbClr val="333333"/>
                </a:solidFill>
                <a:latin typeface="Georgia" panose="02040502050405020303" pitchFamily="18" charset="0"/>
                <a:ea typeface="Times New Roman" panose="02020603050405020304" pitchFamily="18" charset="0"/>
              </a:rPr>
              <a:t>The precipitation in millimeters observed at a rain gauge station for the last 32 years is as follows: 988, 966, 935, 1007, 992, 1050, 975, 920, 1035, 990, 1095, 1015, 986, 927, 1003, 1055, 1135, 955, 1001, 1045, 1090, 997, 1040, 1100, 948, 972, 1012, 950, 1070, 982, 929, 960</a:t>
            </a:r>
            <a:endParaRPr lang="en-US" sz="1600" dirty="0">
              <a:latin typeface="Times New Roman" panose="02020603050405020304" pitchFamily="18" charset="0"/>
              <a:ea typeface="Times New Roman" panose="02020603050405020304" pitchFamily="18" charset="0"/>
            </a:endParaRPr>
          </a:p>
          <a:p>
            <a:pPr>
              <a:lnSpc>
                <a:spcPct val="150000"/>
              </a:lnSpc>
            </a:pPr>
            <a:r>
              <a:rPr lang="en-US" sz="1600" dirty="0">
                <a:solidFill>
                  <a:srgbClr val="333333"/>
                </a:solidFill>
                <a:latin typeface="Georgia" panose="02040502050405020303" pitchFamily="18" charset="0"/>
                <a:ea typeface="Times New Roman" panose="02020603050405020304" pitchFamily="18" charset="0"/>
              </a:rPr>
              <a:t>Find</a:t>
            </a:r>
            <a:endParaRPr lang="en-US" sz="1600" dirty="0">
              <a:latin typeface="Times New Roman" panose="02020603050405020304" pitchFamily="18" charset="0"/>
              <a:ea typeface="Times New Roman" panose="02020603050405020304" pitchFamily="18" charset="0"/>
            </a:endParaRPr>
          </a:p>
          <a:p>
            <a:pPr marL="342900" marR="152400" lvl="0" indent="-342900">
              <a:lnSpc>
                <a:spcPct val="150000"/>
              </a:lnSpc>
              <a:spcBef>
                <a:spcPts val="1200"/>
              </a:spcBef>
              <a:spcAft>
                <a:spcPts val="0"/>
              </a:spcAft>
              <a:buFont typeface="+mj-lt"/>
              <a:buAutoNum type="arabicPeriod"/>
              <a:tabLst>
                <a:tab pos="457200" algn="l"/>
              </a:tabLst>
            </a:pPr>
            <a:r>
              <a:rPr lang="en-US" sz="1600" dirty="0">
                <a:solidFill>
                  <a:srgbClr val="333333"/>
                </a:solidFill>
                <a:latin typeface="Georgia" panose="02040502050405020303" pitchFamily="18" charset="0"/>
                <a:ea typeface="Calibri" panose="020F0502020204030204" pitchFamily="34" charset="0"/>
                <a:cs typeface="Simplified Arabic" panose="02020603050405020304" pitchFamily="18" charset="-78"/>
              </a:rPr>
              <a:t>The return period and frequency of the precipitation of 997 mm</a:t>
            </a:r>
            <a:endParaRPr lang="en-US" sz="1600" dirty="0">
              <a:solidFill>
                <a:srgbClr val="333333"/>
              </a:solidFill>
              <a:latin typeface="Times New Roman" panose="02020603050405020304" pitchFamily="18" charset="0"/>
              <a:ea typeface="Calibri" panose="020F0502020204030204" pitchFamily="34" charset="0"/>
              <a:cs typeface="Simplified Arabic" panose="02020603050405020304" pitchFamily="18" charset="-78"/>
            </a:endParaRPr>
          </a:p>
          <a:p>
            <a:pPr marL="342900" marR="152400" lvl="0" indent="-342900">
              <a:lnSpc>
                <a:spcPct val="150000"/>
              </a:lnSpc>
              <a:spcAft>
                <a:spcPts val="1200"/>
              </a:spcAft>
              <a:buFont typeface="+mj-lt"/>
              <a:buAutoNum type="arabicPeriod"/>
              <a:tabLst>
                <a:tab pos="457200" algn="l"/>
              </a:tabLst>
            </a:pPr>
            <a:r>
              <a:rPr lang="en-US" sz="1600" dirty="0">
                <a:solidFill>
                  <a:srgbClr val="333333"/>
                </a:solidFill>
                <a:latin typeface="Georgia" panose="02040502050405020303" pitchFamily="18" charset="0"/>
                <a:ea typeface="Calibri" panose="020F0502020204030204" pitchFamily="34" charset="0"/>
                <a:cs typeface="Simplified Arabic" panose="02020603050405020304" pitchFamily="18" charset="-78"/>
              </a:rPr>
              <a:t>The precipitation of return period of 1.33 and its frequency</a:t>
            </a:r>
            <a:endParaRPr lang="en-US" sz="1600" dirty="0">
              <a:solidFill>
                <a:srgbClr val="333333"/>
              </a:solidFill>
              <a:effectLst/>
              <a:latin typeface="Times New Roman" panose="02020603050405020304" pitchFamily="18" charset="0"/>
              <a:ea typeface="Calibri" panose="020F0502020204030204" pitchFamily="34" charset="0"/>
              <a:cs typeface="Simplified Arabic" panose="02020603050405020304" pitchFamily="18" charset="-78"/>
            </a:endParaRPr>
          </a:p>
        </p:txBody>
      </p:sp>
      <p:pic>
        <p:nvPicPr>
          <p:cNvPr id="6" name="Picture 5" descr="https://www.safaribooksonline.com/library/view/elementary-engineering-hydrology/9789332508187/images/page84.png"/>
          <p:cNvPicPr/>
          <p:nvPr/>
        </p:nvPicPr>
        <p:blipFill>
          <a:blip r:embed="rId2">
            <a:extLst>
              <a:ext uri="{28A0092B-C50C-407E-A947-70E740481C1C}">
                <a14:useLocalDpi xmlns:a14="http://schemas.microsoft.com/office/drawing/2010/main" val="0"/>
              </a:ext>
            </a:extLst>
          </a:blip>
          <a:srcRect/>
          <a:stretch>
            <a:fillRect/>
          </a:stretch>
        </p:blipFill>
        <p:spPr bwMode="auto">
          <a:xfrm>
            <a:off x="782637" y="4568296"/>
            <a:ext cx="7235296" cy="1798637"/>
          </a:xfrm>
          <a:prstGeom prst="rect">
            <a:avLst/>
          </a:prstGeom>
          <a:noFill/>
          <a:ln>
            <a:noFill/>
          </a:ln>
        </p:spPr>
      </p:pic>
      <p:sp>
        <p:nvSpPr>
          <p:cNvPr id="3" name="Rectangle 2"/>
          <p:cNvSpPr/>
          <p:nvPr/>
        </p:nvSpPr>
        <p:spPr>
          <a:xfrm>
            <a:off x="508000" y="3584657"/>
            <a:ext cx="10972800" cy="738664"/>
          </a:xfrm>
          <a:prstGeom prst="rect">
            <a:avLst/>
          </a:prstGeom>
        </p:spPr>
        <p:txBody>
          <a:bodyPr wrap="square">
            <a:spAutoFit/>
          </a:bodyPr>
          <a:lstStyle/>
          <a:p>
            <a:pPr>
              <a:spcBef>
                <a:spcPts val="1200"/>
              </a:spcBef>
            </a:pPr>
            <a:r>
              <a:rPr lang="en-US" sz="1600" b="1" dirty="0">
                <a:solidFill>
                  <a:srgbClr val="333333"/>
                </a:solidFill>
                <a:latin typeface="Georgia" panose="02040502050405020303" pitchFamily="18" charset="0"/>
                <a:ea typeface="Times New Roman" panose="02020603050405020304" pitchFamily="18" charset="0"/>
              </a:rPr>
              <a:t>Solution:</a:t>
            </a:r>
            <a:endParaRPr lang="en-US" sz="1600" dirty="0">
              <a:latin typeface="Times New Roman" panose="02020603050405020304" pitchFamily="18" charset="0"/>
              <a:ea typeface="Times New Roman" panose="02020603050405020304" pitchFamily="18" charset="0"/>
            </a:endParaRPr>
          </a:p>
          <a:p>
            <a:pPr>
              <a:spcBef>
                <a:spcPts val="1200"/>
              </a:spcBef>
            </a:pPr>
            <a:r>
              <a:rPr lang="en-US" sz="1600" dirty="0">
                <a:solidFill>
                  <a:srgbClr val="333333"/>
                </a:solidFill>
                <a:latin typeface="Georgia" panose="02040502050405020303" pitchFamily="18" charset="0"/>
                <a:ea typeface="Times New Roman" panose="02020603050405020304" pitchFamily="18" charset="0"/>
              </a:rPr>
              <a:t>The precipitation figures in millimeter were arranged in a descending order as follows:</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026806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70467" y="936744"/>
            <a:ext cx="9863666" cy="2048510"/>
          </a:xfrm>
          <a:prstGeom prst="rect">
            <a:avLst/>
          </a:prstGeom>
        </p:spPr>
        <p:txBody>
          <a:bodyPr wrap="square">
            <a:spAutoFit/>
          </a:bodyPr>
          <a:lstStyle/>
          <a:p>
            <a:pPr marL="342900" marR="152400" lvl="0" indent="-342900">
              <a:lnSpc>
                <a:spcPct val="150000"/>
              </a:lnSpc>
              <a:spcBef>
                <a:spcPts val="1200"/>
              </a:spcBef>
              <a:spcAft>
                <a:spcPts val="0"/>
              </a:spcAft>
              <a:buFont typeface="+mj-lt"/>
              <a:buAutoNum type="arabicPeriod"/>
              <a:tabLst>
                <a:tab pos="457200" algn="l"/>
              </a:tabLst>
            </a:pPr>
            <a:r>
              <a:rPr lang="en-US" sz="1600" dirty="0">
                <a:solidFill>
                  <a:srgbClr val="333333"/>
                </a:solidFill>
                <a:latin typeface="Georgia" panose="02040502050405020303" pitchFamily="18" charset="0"/>
                <a:ea typeface="Calibri" panose="020F0502020204030204" pitchFamily="34" charset="0"/>
                <a:cs typeface="Simplified Arabic" panose="02020603050405020304" pitchFamily="18" charset="-78"/>
              </a:rPr>
              <a:t>The serial order of 997 mm is 16</a:t>
            </a:r>
            <a:endParaRPr lang="en-US" sz="1600" dirty="0">
              <a:solidFill>
                <a:srgbClr val="333333"/>
              </a:solidFill>
              <a:latin typeface="Times New Roman" panose="02020603050405020304" pitchFamily="18" charset="0"/>
              <a:ea typeface="Calibri" panose="020F0502020204030204" pitchFamily="34" charset="0"/>
              <a:cs typeface="Simplified Arabic" panose="02020603050405020304" pitchFamily="18" charset="-78"/>
            </a:endParaRPr>
          </a:p>
          <a:p>
            <a:pPr marL="457200" marR="152400">
              <a:lnSpc>
                <a:spcPct val="150000"/>
              </a:lnSpc>
              <a:spcAft>
                <a:spcPts val="0"/>
              </a:spcAft>
            </a:pPr>
            <a:r>
              <a:rPr lang="en-US" sz="1600" dirty="0">
                <a:solidFill>
                  <a:srgbClr val="333333"/>
                </a:solidFill>
                <a:latin typeface="Georgia" panose="02040502050405020303" pitchFamily="18" charset="0"/>
                <a:ea typeface="Times New Roman" panose="02020603050405020304" pitchFamily="18" charset="0"/>
              </a:rPr>
              <a:t>Therefore, its return period = 32/16 = 2 and its frequency = 1/2 × 100 = 50%.</a:t>
            </a:r>
            <a:endParaRPr lang="en-US" sz="1600" dirty="0">
              <a:latin typeface="Times New Roman" panose="02020603050405020304" pitchFamily="18" charset="0"/>
              <a:ea typeface="Times New Roman" panose="02020603050405020304" pitchFamily="18" charset="0"/>
            </a:endParaRPr>
          </a:p>
          <a:p>
            <a:pPr marL="342900" marR="152400" lvl="0" indent="-342900">
              <a:lnSpc>
                <a:spcPct val="150000"/>
              </a:lnSpc>
              <a:spcAft>
                <a:spcPts val="1200"/>
              </a:spcAft>
              <a:buFont typeface="+mj-lt"/>
              <a:buAutoNum type="arabicPeriod" startAt="2"/>
              <a:tabLst>
                <a:tab pos="457200" algn="l"/>
              </a:tabLst>
            </a:pPr>
            <a:r>
              <a:rPr lang="en-US" sz="1600" dirty="0">
                <a:solidFill>
                  <a:srgbClr val="333333"/>
                </a:solidFill>
                <a:latin typeface="Georgia" panose="02040502050405020303" pitchFamily="18" charset="0"/>
                <a:ea typeface="Calibri" panose="020F0502020204030204" pitchFamily="34" charset="0"/>
                <a:cs typeface="Simplified Arabic" panose="02020603050405020304" pitchFamily="18" charset="-78"/>
              </a:rPr>
              <a:t>Return period = 1.33 = </a:t>
            </a:r>
            <a:r>
              <a:rPr lang="en-US" sz="1600" i="1" dirty="0">
                <a:solidFill>
                  <a:srgbClr val="333333"/>
                </a:solidFill>
                <a:latin typeface="Georgia" panose="02040502050405020303" pitchFamily="18" charset="0"/>
                <a:ea typeface="Calibri" panose="020F0502020204030204" pitchFamily="34" charset="0"/>
                <a:cs typeface="Simplified Arabic" panose="02020603050405020304" pitchFamily="18" charset="-78"/>
              </a:rPr>
              <a:t>n/m</a:t>
            </a:r>
            <a:r>
              <a:rPr lang="en-US" sz="1600" dirty="0">
                <a:solidFill>
                  <a:srgbClr val="333333"/>
                </a:solidFill>
                <a:latin typeface="Georgia" panose="02040502050405020303" pitchFamily="18" charset="0"/>
                <a:ea typeface="Calibri" panose="020F0502020204030204" pitchFamily="34" charset="0"/>
                <a:cs typeface="Simplified Arabic" panose="02020603050405020304" pitchFamily="18" charset="-78"/>
              </a:rPr>
              <a:t> = 32/m</a:t>
            </a:r>
            <a:endParaRPr lang="en-US" sz="1600" dirty="0">
              <a:solidFill>
                <a:srgbClr val="333333"/>
              </a:solidFill>
              <a:latin typeface="Times New Roman" panose="02020603050405020304" pitchFamily="18" charset="0"/>
              <a:ea typeface="Calibri" panose="020F0502020204030204" pitchFamily="34" charset="0"/>
              <a:cs typeface="Simplified Arabic" panose="02020603050405020304" pitchFamily="18" charset="-78"/>
            </a:endParaRPr>
          </a:p>
          <a:p>
            <a:pPr marL="457200" marR="152400">
              <a:lnSpc>
                <a:spcPct val="150000"/>
              </a:lnSpc>
              <a:spcAft>
                <a:spcPts val="0"/>
              </a:spcAft>
            </a:pPr>
            <a:r>
              <a:rPr lang="en-US" sz="1600" dirty="0">
                <a:solidFill>
                  <a:srgbClr val="333333"/>
                </a:solidFill>
                <a:latin typeface="Georgia" panose="02040502050405020303" pitchFamily="18" charset="0"/>
                <a:ea typeface="Times New Roman" panose="02020603050405020304" pitchFamily="18" charset="0"/>
              </a:rPr>
              <a:t>Therefore, </a:t>
            </a:r>
            <a:r>
              <a:rPr lang="en-US" sz="1600" i="1" dirty="0">
                <a:solidFill>
                  <a:srgbClr val="333333"/>
                </a:solidFill>
                <a:latin typeface="Georgia" panose="02040502050405020303" pitchFamily="18" charset="0"/>
                <a:ea typeface="Times New Roman" panose="02020603050405020304" pitchFamily="18" charset="0"/>
              </a:rPr>
              <a:t>m</a:t>
            </a:r>
            <a:r>
              <a:rPr lang="en-US" sz="1600" dirty="0">
                <a:solidFill>
                  <a:srgbClr val="333333"/>
                </a:solidFill>
                <a:latin typeface="Georgia" panose="02040502050405020303" pitchFamily="18" charset="0"/>
                <a:ea typeface="Times New Roman" panose="02020603050405020304" pitchFamily="18" charset="0"/>
              </a:rPr>
              <a:t> = 24. The precipitation figure at serial no. 24 is 966 mm and its frequency will be = 24/32 × 100 = 75%.</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797649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05000" y="685800"/>
            <a:ext cx="8610600" cy="3970318"/>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marL="569913" indent="-569913" algn="ctr"/>
            <a:r>
              <a:rPr lang="en-US" b="1" i="1" dirty="0">
                <a:solidFill>
                  <a:schemeClr val="tx1"/>
                </a:solidFill>
                <a:latin typeface="Times New Roman" pitchFamily="18" charset="0"/>
                <a:cs typeface="Times New Roman" pitchFamily="18" charset="0"/>
              </a:rPr>
              <a:t>Interpretation and quantification of precipitation data</a:t>
            </a:r>
          </a:p>
          <a:p>
            <a:pPr marL="569913" indent="-569913">
              <a:buFont typeface="Arial" pitchFamily="34" charset="0"/>
              <a:buChar char="•"/>
            </a:pPr>
            <a:endParaRPr lang="en-US" b="1" i="1" dirty="0">
              <a:solidFill>
                <a:schemeClr val="tx1"/>
              </a:solidFill>
              <a:latin typeface="Times New Roman" pitchFamily="18" charset="0"/>
              <a:cs typeface="Times New Roman" pitchFamily="18" charset="0"/>
            </a:endParaRPr>
          </a:p>
          <a:p>
            <a:pPr marL="569913" indent="-569913">
              <a:buFont typeface="Arial" pitchFamily="34" charset="0"/>
              <a:buChar char="•"/>
            </a:pPr>
            <a:r>
              <a:rPr lang="en-US" dirty="0">
                <a:solidFill>
                  <a:schemeClr val="tx1"/>
                </a:solidFill>
                <a:latin typeface="Times New Roman" pitchFamily="18" charset="0"/>
                <a:cs typeface="Times New Roman" pitchFamily="18" charset="0"/>
              </a:rPr>
              <a:t>To size water transport and storage systems, quantitative data for rainfall events must be provided. These data can be defined in terms of</a:t>
            </a:r>
          </a:p>
          <a:p>
            <a:pPr marL="569913" indent="-569913">
              <a:buFont typeface="Arial" pitchFamily="34" charset="0"/>
              <a:buChar char="•"/>
            </a:pPr>
            <a:endParaRPr lang="en-US" dirty="0">
              <a:solidFill>
                <a:schemeClr val="tx1"/>
              </a:solidFill>
              <a:latin typeface="Times New Roman" pitchFamily="18" charset="0"/>
              <a:cs typeface="Times New Roman" pitchFamily="18" charset="0"/>
            </a:endParaRPr>
          </a:p>
          <a:p>
            <a:pPr marL="569913" indent="-569913">
              <a:buFont typeface="+mj-lt"/>
              <a:buAutoNum type="arabicPeriod"/>
            </a:pPr>
            <a:r>
              <a:rPr lang="en-US" dirty="0">
                <a:solidFill>
                  <a:srgbClr val="00B050"/>
                </a:solidFill>
                <a:latin typeface="Times New Roman" pitchFamily="18" charset="0"/>
                <a:cs typeface="Times New Roman" pitchFamily="18" charset="0"/>
              </a:rPr>
              <a:t>Intensity (rate of rainfall), usually an average value for a given duration. </a:t>
            </a:r>
          </a:p>
          <a:p>
            <a:pPr marL="569913" indent="-569913">
              <a:buFont typeface="+mj-lt"/>
              <a:buAutoNum type="arabicPeriod"/>
            </a:pPr>
            <a:endParaRPr lang="en-US" dirty="0">
              <a:solidFill>
                <a:srgbClr val="00B050"/>
              </a:solidFill>
              <a:latin typeface="Times New Roman" pitchFamily="18" charset="0"/>
              <a:cs typeface="Times New Roman" pitchFamily="18" charset="0"/>
            </a:endParaRPr>
          </a:p>
          <a:p>
            <a:pPr marL="569913" indent="-569913">
              <a:buFont typeface="+mj-lt"/>
              <a:buAutoNum type="arabicPeriod"/>
            </a:pPr>
            <a:r>
              <a:rPr lang="en-US" dirty="0">
                <a:solidFill>
                  <a:srgbClr val="00B050"/>
                </a:solidFill>
                <a:latin typeface="Times New Roman" pitchFamily="18" charset="0"/>
                <a:cs typeface="Times New Roman" pitchFamily="18" charset="0"/>
              </a:rPr>
              <a:t>Duration of storm</a:t>
            </a:r>
          </a:p>
          <a:p>
            <a:pPr marL="569913" indent="-569913">
              <a:buFont typeface="+mj-lt"/>
              <a:buAutoNum type="arabicPeriod"/>
            </a:pPr>
            <a:endParaRPr lang="en-US" dirty="0">
              <a:solidFill>
                <a:srgbClr val="00B050"/>
              </a:solidFill>
              <a:latin typeface="Times New Roman" pitchFamily="18" charset="0"/>
              <a:cs typeface="Times New Roman" pitchFamily="18" charset="0"/>
            </a:endParaRPr>
          </a:p>
          <a:p>
            <a:pPr marL="569913" indent="-569913">
              <a:buFont typeface="+mj-lt"/>
              <a:buAutoNum type="arabicPeriod"/>
            </a:pPr>
            <a:r>
              <a:rPr lang="en-US" dirty="0">
                <a:solidFill>
                  <a:srgbClr val="00B050"/>
                </a:solidFill>
                <a:latin typeface="Times New Roman" pitchFamily="18" charset="0"/>
                <a:cs typeface="Times New Roman" pitchFamily="18" charset="0"/>
              </a:rPr>
              <a:t>Time distribution of rainfall over the duration of storm</a:t>
            </a:r>
          </a:p>
          <a:p>
            <a:pPr marL="569913" indent="-569913">
              <a:buFont typeface="+mj-lt"/>
              <a:buAutoNum type="arabicPeriod"/>
            </a:pPr>
            <a:endParaRPr lang="en-US" dirty="0">
              <a:solidFill>
                <a:srgbClr val="00B050"/>
              </a:solidFill>
              <a:latin typeface="Times New Roman" pitchFamily="18" charset="0"/>
              <a:cs typeface="Times New Roman" pitchFamily="18" charset="0"/>
            </a:endParaRPr>
          </a:p>
          <a:p>
            <a:pPr marL="569913" indent="-569913">
              <a:buFont typeface="+mj-lt"/>
              <a:buAutoNum type="arabicPeriod"/>
            </a:pPr>
            <a:r>
              <a:rPr lang="en-US" dirty="0">
                <a:solidFill>
                  <a:srgbClr val="00B050"/>
                </a:solidFill>
                <a:latin typeface="Times New Roman" pitchFamily="18" charset="0"/>
                <a:cs typeface="Times New Roman" pitchFamily="18" charset="0"/>
              </a:rPr>
              <a:t>Return period </a:t>
            </a:r>
          </a:p>
          <a:p>
            <a:pPr marL="569913" indent="-569913">
              <a:buFont typeface="+mj-lt"/>
              <a:buAutoNum type="arabicPeriod"/>
            </a:pPr>
            <a:endParaRPr lang="en-US" dirty="0">
              <a:solidFill>
                <a:srgbClr val="00B050"/>
              </a:solidFill>
              <a:latin typeface="Times New Roman" pitchFamily="18" charset="0"/>
              <a:cs typeface="Times New Roman" pitchFamily="18" charset="0"/>
            </a:endParaRPr>
          </a:p>
          <a:p>
            <a:pPr marL="569913" indent="-569913">
              <a:buFont typeface="+mj-lt"/>
              <a:buAutoNum type="arabicPeriod"/>
            </a:pPr>
            <a:r>
              <a:rPr lang="en-US" dirty="0">
                <a:solidFill>
                  <a:srgbClr val="00B050"/>
                </a:solidFill>
                <a:latin typeface="Times New Roman" pitchFamily="18" charset="0"/>
                <a:cs typeface="Times New Roman" pitchFamily="18" charset="0"/>
              </a:rPr>
              <a:t>Associated depth of rain </a:t>
            </a:r>
          </a:p>
        </p:txBody>
      </p:sp>
    </p:spTree>
    <p:extLst>
      <p:ext uri="{BB962C8B-B14F-4D97-AF65-F5344CB8AC3E}">
        <p14:creationId xmlns:p14="http://schemas.microsoft.com/office/powerpoint/2010/main" val="21511269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1295400"/>
            <a:ext cx="8610600" cy="4678204"/>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marL="569913" indent="-569913" algn="just"/>
            <a:r>
              <a:rPr lang="en-US" sz="2800" dirty="0">
                <a:solidFill>
                  <a:schemeClr val="tx1"/>
                </a:solidFill>
                <a:latin typeface="Times New Roman" pitchFamily="18" charset="0"/>
                <a:cs typeface="Times New Roman" pitchFamily="18" charset="0"/>
              </a:rPr>
              <a:t>Intensity – duration relationship </a:t>
            </a:r>
          </a:p>
          <a:p>
            <a:pPr marL="569913" indent="-569913" algn="just"/>
            <a:endParaRPr lang="en-US" dirty="0">
              <a:solidFill>
                <a:schemeClr val="tx1"/>
              </a:solidFill>
              <a:latin typeface="Times New Roman" pitchFamily="18" charset="0"/>
              <a:cs typeface="Times New Roman" pitchFamily="18" charset="0"/>
            </a:endParaRPr>
          </a:p>
          <a:p>
            <a:pPr marL="463550" indent="-463550" algn="just">
              <a:buFont typeface="Arial" pitchFamily="34" charset="0"/>
              <a:buChar char="•"/>
            </a:pPr>
            <a:r>
              <a:rPr lang="en-US" dirty="0">
                <a:solidFill>
                  <a:schemeClr val="tx1"/>
                </a:solidFill>
                <a:latin typeface="Times New Roman" pitchFamily="18" charset="0"/>
                <a:cs typeface="Times New Roman" pitchFamily="18" charset="0"/>
              </a:rPr>
              <a:t>The greater the intensity of rainfall, in general the shorter length of time it continues. A formula expressing the connection would be of the type: </a:t>
            </a:r>
          </a:p>
          <a:p>
            <a:pPr algn="just" rtl="0"/>
            <a:endParaRPr lang="en-US" dirty="0">
              <a:solidFill>
                <a:schemeClr val="tx1"/>
              </a:solidFill>
              <a:latin typeface="Times New Roman" pitchFamily="18" charset="0"/>
              <a:cs typeface="Times New Roman" pitchFamily="18" charset="0"/>
            </a:endParaRPr>
          </a:p>
          <a:p>
            <a:pPr algn="just" rtl="0"/>
            <a:endParaRPr lang="en-US" dirty="0">
              <a:solidFill>
                <a:schemeClr val="tx1"/>
              </a:solidFill>
              <a:latin typeface="Times New Roman" pitchFamily="18" charset="0"/>
              <a:cs typeface="Times New Roman" pitchFamily="18" charset="0"/>
            </a:endParaRPr>
          </a:p>
          <a:p>
            <a:pPr algn="just" rtl="0"/>
            <a:endParaRPr lang="en-US" dirty="0">
              <a:solidFill>
                <a:schemeClr val="tx1"/>
              </a:solidFill>
              <a:latin typeface="Times New Roman" pitchFamily="18" charset="0"/>
              <a:cs typeface="Times New Roman" pitchFamily="18" charset="0"/>
            </a:endParaRPr>
          </a:p>
          <a:p>
            <a:pPr marL="569913" indent="-569913" algn="just"/>
            <a:endParaRPr lang="en-US" dirty="0">
              <a:solidFill>
                <a:schemeClr val="tx1"/>
              </a:solidFill>
              <a:latin typeface="Times New Roman" pitchFamily="18" charset="0"/>
              <a:cs typeface="Times New Roman" pitchFamily="18" charset="0"/>
            </a:endParaRPr>
          </a:p>
          <a:p>
            <a:pPr marL="569913" indent="-569913" algn="just"/>
            <a:endParaRPr lang="en-US" dirty="0">
              <a:solidFill>
                <a:schemeClr val="tx1"/>
              </a:solidFill>
              <a:latin typeface="Times New Roman" pitchFamily="18" charset="0"/>
              <a:cs typeface="Times New Roman" pitchFamily="18" charset="0"/>
            </a:endParaRPr>
          </a:p>
          <a:p>
            <a:pPr marL="569913" indent="-569913" algn="just"/>
            <a:r>
              <a:rPr lang="en-US" dirty="0">
                <a:solidFill>
                  <a:schemeClr val="tx1"/>
                </a:solidFill>
                <a:latin typeface="Times New Roman" pitchFamily="18" charset="0"/>
                <a:cs typeface="Times New Roman" pitchFamily="18" charset="0"/>
              </a:rPr>
              <a:t>where </a:t>
            </a:r>
            <a:r>
              <a:rPr lang="en-US" dirty="0" err="1">
                <a:solidFill>
                  <a:schemeClr val="tx1"/>
                </a:solidFill>
                <a:latin typeface="Times New Roman" pitchFamily="18" charset="0"/>
                <a:cs typeface="Times New Roman" pitchFamily="18" charset="0"/>
              </a:rPr>
              <a:t>i</a:t>
            </a:r>
            <a:r>
              <a:rPr lang="en-US" dirty="0">
                <a:solidFill>
                  <a:schemeClr val="tx1"/>
                </a:solidFill>
                <a:latin typeface="Times New Roman" pitchFamily="18" charset="0"/>
                <a:cs typeface="Times New Roman" pitchFamily="18" charset="0"/>
              </a:rPr>
              <a:t> = intensity (mm/h), t = time (h), </a:t>
            </a:r>
            <a:r>
              <a:rPr lang="en-US" b="1" dirty="0">
                <a:solidFill>
                  <a:schemeClr val="tx1"/>
                </a:solidFill>
                <a:latin typeface="Times New Roman" pitchFamily="18" charset="0"/>
                <a:cs typeface="Times New Roman" pitchFamily="18" charset="0"/>
              </a:rPr>
              <a:t>a</a:t>
            </a:r>
            <a:r>
              <a:rPr lang="en-US" dirty="0">
                <a:solidFill>
                  <a:schemeClr val="tx1"/>
                </a:solidFill>
                <a:latin typeface="Times New Roman" pitchFamily="18" charset="0"/>
                <a:cs typeface="Times New Roman" pitchFamily="18" charset="0"/>
              </a:rPr>
              <a:t> and </a:t>
            </a:r>
            <a:r>
              <a:rPr lang="en-US" b="1" dirty="0">
                <a:solidFill>
                  <a:schemeClr val="tx1"/>
                </a:solidFill>
                <a:latin typeface="Times New Roman" pitchFamily="18" charset="0"/>
                <a:cs typeface="Times New Roman" pitchFamily="18" charset="0"/>
              </a:rPr>
              <a:t>b</a:t>
            </a:r>
            <a:r>
              <a:rPr lang="en-US" dirty="0">
                <a:solidFill>
                  <a:schemeClr val="tx1"/>
                </a:solidFill>
                <a:latin typeface="Times New Roman" pitchFamily="18" charset="0"/>
                <a:cs typeface="Times New Roman" pitchFamily="18" charset="0"/>
              </a:rPr>
              <a:t> are locality constants, and for durations greater than two hours</a:t>
            </a:r>
          </a:p>
          <a:p>
            <a:pPr marL="569913" indent="-569913" algn="just"/>
            <a:endParaRPr lang="en-US" dirty="0">
              <a:solidFill>
                <a:schemeClr val="tx1"/>
              </a:solidFill>
              <a:latin typeface="Times New Roman" pitchFamily="18" charset="0"/>
              <a:cs typeface="Times New Roman" pitchFamily="18" charset="0"/>
            </a:endParaRPr>
          </a:p>
          <a:p>
            <a:pPr marL="569913" indent="-569913" algn="just"/>
            <a:endParaRPr lang="en-US" dirty="0">
              <a:solidFill>
                <a:schemeClr val="tx1"/>
              </a:solidFill>
              <a:latin typeface="Times New Roman" pitchFamily="18" charset="0"/>
              <a:cs typeface="Times New Roman" pitchFamily="18" charset="0"/>
            </a:endParaRPr>
          </a:p>
          <a:p>
            <a:pPr marL="569913" indent="-569913" algn="just"/>
            <a:endParaRPr lang="en-US" dirty="0">
              <a:solidFill>
                <a:schemeClr val="tx1"/>
              </a:solidFill>
              <a:latin typeface="Times New Roman" pitchFamily="18" charset="0"/>
              <a:cs typeface="Times New Roman" pitchFamily="18" charset="0"/>
            </a:endParaRPr>
          </a:p>
          <a:p>
            <a:pPr marL="569913" indent="-569913" algn="just"/>
            <a:endParaRPr lang="en-US" dirty="0">
              <a:solidFill>
                <a:schemeClr val="tx1"/>
              </a:solidFill>
              <a:latin typeface="Times New Roman" pitchFamily="18" charset="0"/>
              <a:cs typeface="Times New Roman" pitchFamily="18" charset="0"/>
            </a:endParaRPr>
          </a:p>
          <a:p>
            <a:pPr marL="569913" indent="-569913" algn="just"/>
            <a:r>
              <a:rPr lang="en-US" dirty="0">
                <a:solidFill>
                  <a:schemeClr val="tx1"/>
                </a:solidFill>
                <a:latin typeface="Times New Roman" pitchFamily="18" charset="0"/>
                <a:cs typeface="Times New Roman" pitchFamily="18" charset="0"/>
              </a:rPr>
              <a:t> where </a:t>
            </a:r>
            <a:r>
              <a:rPr lang="en-US" b="1" dirty="0">
                <a:solidFill>
                  <a:schemeClr val="tx1"/>
                </a:solidFill>
                <a:latin typeface="Times New Roman" pitchFamily="18" charset="0"/>
                <a:cs typeface="Times New Roman" pitchFamily="18" charset="0"/>
              </a:rPr>
              <a:t>c</a:t>
            </a:r>
            <a:r>
              <a:rPr lang="en-US" dirty="0">
                <a:solidFill>
                  <a:schemeClr val="tx1"/>
                </a:solidFill>
                <a:latin typeface="Times New Roman" pitchFamily="18" charset="0"/>
                <a:cs typeface="Times New Roman" pitchFamily="18" charset="0"/>
              </a:rPr>
              <a:t> and </a:t>
            </a:r>
            <a:r>
              <a:rPr lang="en-US" b="1" dirty="0">
                <a:solidFill>
                  <a:schemeClr val="tx1"/>
                </a:solidFill>
                <a:latin typeface="Times New Roman" pitchFamily="18" charset="0"/>
                <a:cs typeface="Times New Roman" pitchFamily="18" charset="0"/>
              </a:rPr>
              <a:t>n</a:t>
            </a:r>
            <a:r>
              <a:rPr lang="en-US" dirty="0">
                <a:solidFill>
                  <a:schemeClr val="tx1"/>
                </a:solidFill>
                <a:latin typeface="Times New Roman" pitchFamily="18" charset="0"/>
                <a:cs typeface="Times New Roman" pitchFamily="18" charset="0"/>
              </a:rPr>
              <a:t> are locality constants </a:t>
            </a:r>
          </a:p>
        </p:txBody>
      </p:sp>
      <p:graphicFrame>
        <p:nvGraphicFramePr>
          <p:cNvPr id="3" name="Object 2"/>
          <p:cNvGraphicFramePr>
            <a:graphicFrameLocks noChangeAspect="1"/>
          </p:cNvGraphicFramePr>
          <p:nvPr/>
        </p:nvGraphicFramePr>
        <p:xfrm>
          <a:off x="5715000" y="2743201"/>
          <a:ext cx="1327150" cy="1003455"/>
        </p:xfrm>
        <a:graphic>
          <a:graphicData uri="http://schemas.openxmlformats.org/presentationml/2006/ole">
            <mc:AlternateContent xmlns:mc="http://schemas.openxmlformats.org/markup-compatibility/2006">
              <mc:Choice xmlns:v="urn:schemas-microsoft-com:vml" Requires="v">
                <p:oleObj spid="_x0000_s1028" name="Equation" r:id="rId3" imgW="520560" imgH="393480" progId="Equation.3">
                  <p:embed/>
                </p:oleObj>
              </mc:Choice>
              <mc:Fallback>
                <p:oleObj name="Equation" r:id="rId3" imgW="520560" imgH="393480" progId="Equation.3">
                  <p:embed/>
                  <p:pic>
                    <p:nvPicPr>
                      <p:cNvPr id="3"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2743201"/>
                        <a:ext cx="1327150" cy="100345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5892801" y="4495800"/>
          <a:ext cx="969963" cy="1003300"/>
        </p:xfrm>
        <a:graphic>
          <a:graphicData uri="http://schemas.openxmlformats.org/presentationml/2006/ole">
            <mc:AlternateContent xmlns:mc="http://schemas.openxmlformats.org/markup-compatibility/2006">
              <mc:Choice xmlns:v="urn:schemas-microsoft-com:vml" Requires="v">
                <p:oleObj spid="_x0000_s1029" name="Equation" r:id="rId5" imgW="380880" imgH="393480" progId="Equation.3">
                  <p:embed/>
                </p:oleObj>
              </mc:Choice>
              <mc:Fallback>
                <p:oleObj name="Equation" r:id="rId5" imgW="380880" imgH="393480" progId="Equation.3">
                  <p:embed/>
                  <p:pic>
                    <p:nvPicPr>
                      <p:cNvPr id="7"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92801" y="4495800"/>
                        <a:ext cx="969963" cy="1003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481204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52600" y="838201"/>
            <a:ext cx="8610600" cy="4401205"/>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marL="569913" indent="-569913" algn="just"/>
            <a:r>
              <a:rPr lang="en-US" sz="2800" dirty="0">
                <a:solidFill>
                  <a:schemeClr val="tx1"/>
                </a:solidFill>
                <a:latin typeface="Times New Roman" pitchFamily="18" charset="0"/>
                <a:cs typeface="Times New Roman" pitchFamily="18" charset="0"/>
              </a:rPr>
              <a:t>Intensity – duration – frequency relationships</a:t>
            </a:r>
          </a:p>
          <a:p>
            <a:pPr marL="569913" indent="-569913" algn="just"/>
            <a:endParaRPr lang="en-US" dirty="0">
              <a:solidFill>
                <a:schemeClr val="tx1"/>
              </a:solidFill>
              <a:latin typeface="Times New Roman" pitchFamily="18" charset="0"/>
              <a:cs typeface="Times New Roman" pitchFamily="18" charset="0"/>
            </a:endParaRPr>
          </a:p>
          <a:p>
            <a:pPr marL="463550" indent="-463550" algn="just">
              <a:buFont typeface="Arial" pitchFamily="34" charset="0"/>
              <a:buChar char="•"/>
            </a:pPr>
            <a:r>
              <a:rPr lang="en-US" dirty="0">
                <a:solidFill>
                  <a:schemeClr val="tx1"/>
                </a:solidFill>
                <a:latin typeface="Times New Roman" pitchFamily="18" charset="0"/>
                <a:cs typeface="Times New Roman" pitchFamily="18" charset="0"/>
              </a:rPr>
              <a:t>Two important </a:t>
            </a:r>
            <a:r>
              <a:rPr lang="en-US" dirty="0" err="1">
                <a:solidFill>
                  <a:schemeClr val="tx1"/>
                </a:solidFill>
                <a:latin typeface="Times New Roman" pitchFamily="18" charset="0"/>
                <a:cs typeface="Times New Roman" pitchFamily="18" charset="0"/>
              </a:rPr>
              <a:t>stormwater</a:t>
            </a:r>
            <a:r>
              <a:rPr lang="en-US" dirty="0">
                <a:solidFill>
                  <a:schemeClr val="tx1"/>
                </a:solidFill>
                <a:latin typeface="Times New Roman" pitchFamily="18" charset="0"/>
                <a:cs typeface="Times New Roman" pitchFamily="18" charset="0"/>
              </a:rPr>
              <a:t> parameters, intensity and duration, can be statistically related to the frequency of occurrence. The graphical representation of this relationship is the intensity-duration-frequency (IDF) curve. </a:t>
            </a:r>
          </a:p>
          <a:p>
            <a:pPr marL="463550" indent="-463550" algn="just">
              <a:buFont typeface="Arial" pitchFamily="34" charset="0"/>
              <a:buChar char="•"/>
            </a:pPr>
            <a:endParaRPr lang="en-US" dirty="0">
              <a:solidFill>
                <a:schemeClr val="tx1"/>
              </a:solidFill>
              <a:latin typeface="Times New Roman" pitchFamily="18" charset="0"/>
              <a:cs typeface="Times New Roman" pitchFamily="18" charset="0"/>
            </a:endParaRPr>
          </a:p>
          <a:p>
            <a:pPr marL="463550" indent="-463550" algn="just">
              <a:buFont typeface="Arial" pitchFamily="34" charset="0"/>
              <a:buChar char="•"/>
            </a:pPr>
            <a:r>
              <a:rPr lang="en-US" dirty="0">
                <a:solidFill>
                  <a:schemeClr val="tx1"/>
                </a:solidFill>
                <a:latin typeface="Times New Roman" pitchFamily="18" charset="0"/>
                <a:cs typeface="Times New Roman" pitchFamily="18" charset="0"/>
              </a:rPr>
              <a:t>The IDF curve is a plot of average rainfall intensity versus rainfall duration for various frequency of occurrences ( return period). </a:t>
            </a:r>
          </a:p>
          <a:p>
            <a:pPr marL="463550" indent="-463550" algn="just">
              <a:buFont typeface="Arial" pitchFamily="34" charset="0"/>
              <a:buChar char="•"/>
            </a:pPr>
            <a:endParaRPr lang="en-US" dirty="0">
              <a:solidFill>
                <a:schemeClr val="tx1"/>
              </a:solidFill>
              <a:latin typeface="Times New Roman" pitchFamily="18" charset="0"/>
              <a:cs typeface="Times New Roman" pitchFamily="18" charset="0"/>
            </a:endParaRPr>
          </a:p>
          <a:p>
            <a:pPr marL="463550" indent="-463550" algn="just">
              <a:buFont typeface="Arial" pitchFamily="34" charset="0"/>
              <a:buChar char="•"/>
            </a:pPr>
            <a:endParaRPr lang="en-US" dirty="0">
              <a:solidFill>
                <a:schemeClr val="tx1"/>
              </a:solidFill>
              <a:latin typeface="Times New Roman" pitchFamily="18" charset="0"/>
              <a:cs typeface="Times New Roman" pitchFamily="18" charset="0"/>
            </a:endParaRPr>
          </a:p>
          <a:p>
            <a:pPr marL="463550" indent="-463550" algn="just">
              <a:buFont typeface="Arial" pitchFamily="34" charset="0"/>
              <a:buChar char="•"/>
            </a:pPr>
            <a:r>
              <a:rPr lang="en-US" dirty="0">
                <a:solidFill>
                  <a:schemeClr val="tx1"/>
                </a:solidFill>
                <a:latin typeface="Times New Roman" pitchFamily="18" charset="0"/>
                <a:cs typeface="Times New Roman" pitchFamily="18" charset="0"/>
              </a:rPr>
              <a:t>This information can also be presented as an </a:t>
            </a:r>
            <a:r>
              <a:rPr lang="en-US" dirty="0" err="1">
                <a:solidFill>
                  <a:schemeClr val="tx1"/>
                </a:solidFill>
                <a:latin typeface="Times New Roman" pitchFamily="18" charset="0"/>
                <a:cs typeface="Times New Roman" pitchFamily="18" charset="0"/>
              </a:rPr>
              <a:t>isohyetal</a:t>
            </a:r>
            <a:r>
              <a:rPr lang="en-US" dirty="0">
                <a:solidFill>
                  <a:schemeClr val="tx1"/>
                </a:solidFill>
                <a:latin typeface="Times New Roman" pitchFamily="18" charset="0"/>
                <a:cs typeface="Times New Roman" pitchFamily="18" charset="0"/>
              </a:rPr>
              <a:t> map of intensity over an area for a given return period and duration. </a:t>
            </a:r>
          </a:p>
          <a:p>
            <a:pPr marL="463550" indent="-463550" algn="just">
              <a:buFont typeface="Arial" pitchFamily="34" charset="0"/>
              <a:buChar char="•"/>
            </a:pPr>
            <a:endParaRPr lang="en-US" dirty="0">
              <a:solidFill>
                <a:schemeClr val="tx1"/>
              </a:solidFill>
              <a:latin typeface="Times New Roman" pitchFamily="18" charset="0"/>
              <a:cs typeface="Times New Roman" pitchFamily="18" charset="0"/>
            </a:endParaRPr>
          </a:p>
          <a:p>
            <a:pPr marL="463550" indent="-463550" algn="just">
              <a:buFont typeface="Arial" pitchFamily="34" charset="0"/>
              <a:buChar char="•"/>
            </a:pPr>
            <a:r>
              <a:rPr lang="en-US" dirty="0">
                <a:solidFill>
                  <a:schemeClr val="tx1"/>
                </a:solidFill>
                <a:latin typeface="Times New Roman" pitchFamily="18" charset="0"/>
                <a:cs typeface="Times New Roman" pitchFamily="18" charset="0"/>
              </a:rPr>
              <a:t>These data are used for the design and operation of closed or open conduits, reservoirs, groundwater pumps, pollution control structures, ..etc.  </a:t>
            </a:r>
          </a:p>
        </p:txBody>
      </p:sp>
    </p:spTree>
    <p:extLst>
      <p:ext uri="{BB962C8B-B14F-4D97-AF65-F5344CB8AC3E}">
        <p14:creationId xmlns:p14="http://schemas.microsoft.com/office/powerpoint/2010/main" val="10948482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p:cNvGrpSpPr/>
          <p:nvPr/>
        </p:nvGrpSpPr>
        <p:grpSpPr>
          <a:xfrm>
            <a:off x="2971800" y="1140024"/>
            <a:ext cx="6324600" cy="3584377"/>
            <a:chOff x="1295400" y="533400"/>
            <a:chExt cx="6324600" cy="3584377"/>
          </a:xfrm>
        </p:grpSpPr>
        <p:sp>
          <p:nvSpPr>
            <p:cNvPr id="3" name="Rectangle 2"/>
            <p:cNvSpPr/>
            <p:nvPr/>
          </p:nvSpPr>
          <p:spPr>
            <a:xfrm>
              <a:off x="1905000" y="533400"/>
              <a:ext cx="5715000" cy="3124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 name="TextBox 3"/>
            <p:cNvSpPr txBox="1"/>
            <p:nvPr/>
          </p:nvSpPr>
          <p:spPr>
            <a:xfrm rot="16200000">
              <a:off x="153889" y="1751111"/>
              <a:ext cx="2590800" cy="307777"/>
            </a:xfrm>
            <a:prstGeom prst="rect">
              <a:avLst/>
            </a:prstGeom>
            <a:noFill/>
          </p:spPr>
          <p:txBody>
            <a:bodyPr wrap="square" rtlCol="1">
              <a:spAutoFit/>
            </a:bodyPr>
            <a:lstStyle/>
            <a:p>
              <a:pPr algn="l" rtl="0"/>
              <a:r>
                <a:rPr lang="en-US" sz="1400" b="1" dirty="0"/>
                <a:t>Log scale (Rainfall intensity)</a:t>
              </a:r>
              <a:endParaRPr lang="ar-IQ" sz="1400" b="1" dirty="0"/>
            </a:p>
          </p:txBody>
        </p:sp>
        <p:sp>
          <p:nvSpPr>
            <p:cNvPr id="6" name="TextBox 5"/>
            <p:cNvSpPr txBox="1"/>
            <p:nvPr/>
          </p:nvSpPr>
          <p:spPr>
            <a:xfrm>
              <a:off x="3505200" y="3810000"/>
              <a:ext cx="2590800" cy="307777"/>
            </a:xfrm>
            <a:prstGeom prst="rect">
              <a:avLst/>
            </a:prstGeom>
            <a:noFill/>
          </p:spPr>
          <p:txBody>
            <a:bodyPr wrap="square" rtlCol="1">
              <a:spAutoFit/>
            </a:bodyPr>
            <a:lstStyle/>
            <a:p>
              <a:pPr algn="l" rtl="0"/>
              <a:r>
                <a:rPr lang="en-US" sz="1400" b="1" dirty="0"/>
                <a:t>Log scale (duration)</a:t>
              </a:r>
              <a:endParaRPr lang="ar-IQ" sz="1400" b="1" dirty="0"/>
            </a:p>
          </p:txBody>
        </p:sp>
        <p:sp>
          <p:nvSpPr>
            <p:cNvPr id="8" name="Arc 7"/>
            <p:cNvSpPr/>
            <p:nvPr/>
          </p:nvSpPr>
          <p:spPr>
            <a:xfrm>
              <a:off x="1905000" y="1524000"/>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10" name="Freeform 9"/>
            <p:cNvSpPr/>
            <p:nvPr/>
          </p:nvSpPr>
          <p:spPr>
            <a:xfrm>
              <a:off x="1905000" y="1484244"/>
              <a:ext cx="3975652" cy="2173356"/>
            </a:xfrm>
            <a:custGeom>
              <a:avLst/>
              <a:gdLst>
                <a:gd name="connsiteX0" fmla="*/ 0 w 3975652"/>
                <a:gd name="connsiteY0" fmla="*/ 0 h 2173356"/>
                <a:gd name="connsiteX1" fmla="*/ 1855304 w 3975652"/>
                <a:gd name="connsiteY1" fmla="*/ 649356 h 2173356"/>
                <a:gd name="connsiteX2" fmla="*/ 3975652 w 3975652"/>
                <a:gd name="connsiteY2" fmla="*/ 2173356 h 2173356"/>
              </a:gdLst>
              <a:ahLst/>
              <a:cxnLst>
                <a:cxn ang="0">
                  <a:pos x="connsiteX0" y="connsiteY0"/>
                </a:cxn>
                <a:cxn ang="0">
                  <a:pos x="connsiteX1" y="connsiteY1"/>
                </a:cxn>
                <a:cxn ang="0">
                  <a:pos x="connsiteX2" y="connsiteY2"/>
                </a:cxn>
              </a:cxnLst>
              <a:rect l="l" t="t" r="r" b="b"/>
              <a:pathLst>
                <a:path w="3975652" h="2173356">
                  <a:moveTo>
                    <a:pt x="0" y="0"/>
                  </a:moveTo>
                  <a:cubicBezTo>
                    <a:pt x="596347" y="143565"/>
                    <a:pt x="1192695" y="287130"/>
                    <a:pt x="1855304" y="649356"/>
                  </a:cubicBezTo>
                  <a:cubicBezTo>
                    <a:pt x="2517913" y="1011582"/>
                    <a:pt x="3246782" y="1592469"/>
                    <a:pt x="3975652" y="2173356"/>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13" name="Freeform 12"/>
            <p:cNvSpPr/>
            <p:nvPr/>
          </p:nvSpPr>
          <p:spPr>
            <a:xfrm>
              <a:off x="1905000" y="1219200"/>
              <a:ext cx="4267200" cy="2438400"/>
            </a:xfrm>
            <a:custGeom>
              <a:avLst/>
              <a:gdLst>
                <a:gd name="connsiteX0" fmla="*/ 0 w 3975652"/>
                <a:gd name="connsiteY0" fmla="*/ 0 h 2173356"/>
                <a:gd name="connsiteX1" fmla="*/ 1855304 w 3975652"/>
                <a:gd name="connsiteY1" fmla="*/ 649356 h 2173356"/>
                <a:gd name="connsiteX2" fmla="*/ 3975652 w 3975652"/>
                <a:gd name="connsiteY2" fmla="*/ 2173356 h 2173356"/>
              </a:gdLst>
              <a:ahLst/>
              <a:cxnLst>
                <a:cxn ang="0">
                  <a:pos x="connsiteX0" y="connsiteY0"/>
                </a:cxn>
                <a:cxn ang="0">
                  <a:pos x="connsiteX1" y="connsiteY1"/>
                </a:cxn>
                <a:cxn ang="0">
                  <a:pos x="connsiteX2" y="connsiteY2"/>
                </a:cxn>
              </a:cxnLst>
              <a:rect l="l" t="t" r="r" b="b"/>
              <a:pathLst>
                <a:path w="3975652" h="2173356">
                  <a:moveTo>
                    <a:pt x="0" y="0"/>
                  </a:moveTo>
                  <a:cubicBezTo>
                    <a:pt x="596347" y="143565"/>
                    <a:pt x="1192695" y="287130"/>
                    <a:pt x="1855304" y="649356"/>
                  </a:cubicBezTo>
                  <a:cubicBezTo>
                    <a:pt x="2517913" y="1011582"/>
                    <a:pt x="3246782" y="1592469"/>
                    <a:pt x="3975652" y="2173356"/>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14" name="Freeform 13"/>
            <p:cNvSpPr/>
            <p:nvPr/>
          </p:nvSpPr>
          <p:spPr>
            <a:xfrm>
              <a:off x="1905000" y="1066800"/>
              <a:ext cx="4419600" cy="2590800"/>
            </a:xfrm>
            <a:custGeom>
              <a:avLst/>
              <a:gdLst>
                <a:gd name="connsiteX0" fmla="*/ 0 w 3975652"/>
                <a:gd name="connsiteY0" fmla="*/ 0 h 2173356"/>
                <a:gd name="connsiteX1" fmla="*/ 1855304 w 3975652"/>
                <a:gd name="connsiteY1" fmla="*/ 649356 h 2173356"/>
                <a:gd name="connsiteX2" fmla="*/ 3975652 w 3975652"/>
                <a:gd name="connsiteY2" fmla="*/ 2173356 h 2173356"/>
              </a:gdLst>
              <a:ahLst/>
              <a:cxnLst>
                <a:cxn ang="0">
                  <a:pos x="connsiteX0" y="connsiteY0"/>
                </a:cxn>
                <a:cxn ang="0">
                  <a:pos x="connsiteX1" y="connsiteY1"/>
                </a:cxn>
                <a:cxn ang="0">
                  <a:pos x="connsiteX2" y="connsiteY2"/>
                </a:cxn>
              </a:cxnLst>
              <a:rect l="l" t="t" r="r" b="b"/>
              <a:pathLst>
                <a:path w="3975652" h="2173356">
                  <a:moveTo>
                    <a:pt x="0" y="0"/>
                  </a:moveTo>
                  <a:cubicBezTo>
                    <a:pt x="596347" y="143565"/>
                    <a:pt x="1192695" y="287130"/>
                    <a:pt x="1855304" y="649356"/>
                  </a:cubicBezTo>
                  <a:cubicBezTo>
                    <a:pt x="2517913" y="1011582"/>
                    <a:pt x="3246782" y="1592469"/>
                    <a:pt x="3975652" y="2173356"/>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15" name="Freeform 14"/>
            <p:cNvSpPr/>
            <p:nvPr/>
          </p:nvSpPr>
          <p:spPr>
            <a:xfrm>
              <a:off x="1905000" y="838200"/>
              <a:ext cx="4572000" cy="2819400"/>
            </a:xfrm>
            <a:custGeom>
              <a:avLst/>
              <a:gdLst>
                <a:gd name="connsiteX0" fmla="*/ 0 w 3975652"/>
                <a:gd name="connsiteY0" fmla="*/ 0 h 2173356"/>
                <a:gd name="connsiteX1" fmla="*/ 1855304 w 3975652"/>
                <a:gd name="connsiteY1" fmla="*/ 649356 h 2173356"/>
                <a:gd name="connsiteX2" fmla="*/ 3975652 w 3975652"/>
                <a:gd name="connsiteY2" fmla="*/ 2173356 h 2173356"/>
              </a:gdLst>
              <a:ahLst/>
              <a:cxnLst>
                <a:cxn ang="0">
                  <a:pos x="connsiteX0" y="connsiteY0"/>
                </a:cxn>
                <a:cxn ang="0">
                  <a:pos x="connsiteX1" y="connsiteY1"/>
                </a:cxn>
                <a:cxn ang="0">
                  <a:pos x="connsiteX2" y="connsiteY2"/>
                </a:cxn>
              </a:cxnLst>
              <a:rect l="l" t="t" r="r" b="b"/>
              <a:pathLst>
                <a:path w="3975652" h="2173356">
                  <a:moveTo>
                    <a:pt x="0" y="0"/>
                  </a:moveTo>
                  <a:cubicBezTo>
                    <a:pt x="596347" y="143565"/>
                    <a:pt x="1192695" y="287130"/>
                    <a:pt x="1855304" y="649356"/>
                  </a:cubicBezTo>
                  <a:cubicBezTo>
                    <a:pt x="2517913" y="1011582"/>
                    <a:pt x="3246782" y="1592469"/>
                    <a:pt x="3975652" y="2173356"/>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16" name="Freeform 15"/>
            <p:cNvSpPr/>
            <p:nvPr/>
          </p:nvSpPr>
          <p:spPr>
            <a:xfrm>
              <a:off x="1905000" y="685800"/>
              <a:ext cx="4724400" cy="2971800"/>
            </a:xfrm>
            <a:custGeom>
              <a:avLst/>
              <a:gdLst>
                <a:gd name="connsiteX0" fmla="*/ 0 w 3975652"/>
                <a:gd name="connsiteY0" fmla="*/ 0 h 2173356"/>
                <a:gd name="connsiteX1" fmla="*/ 1855304 w 3975652"/>
                <a:gd name="connsiteY1" fmla="*/ 649356 h 2173356"/>
                <a:gd name="connsiteX2" fmla="*/ 3975652 w 3975652"/>
                <a:gd name="connsiteY2" fmla="*/ 2173356 h 2173356"/>
              </a:gdLst>
              <a:ahLst/>
              <a:cxnLst>
                <a:cxn ang="0">
                  <a:pos x="connsiteX0" y="connsiteY0"/>
                </a:cxn>
                <a:cxn ang="0">
                  <a:pos x="connsiteX1" y="connsiteY1"/>
                </a:cxn>
                <a:cxn ang="0">
                  <a:pos x="connsiteX2" y="connsiteY2"/>
                </a:cxn>
              </a:cxnLst>
              <a:rect l="l" t="t" r="r" b="b"/>
              <a:pathLst>
                <a:path w="3975652" h="2173356">
                  <a:moveTo>
                    <a:pt x="0" y="0"/>
                  </a:moveTo>
                  <a:cubicBezTo>
                    <a:pt x="596347" y="143565"/>
                    <a:pt x="1192695" y="287130"/>
                    <a:pt x="1855304" y="649356"/>
                  </a:cubicBezTo>
                  <a:cubicBezTo>
                    <a:pt x="2517913" y="1011582"/>
                    <a:pt x="3246782" y="1592469"/>
                    <a:pt x="3975652" y="2173356"/>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17" name="TextBox 16"/>
            <p:cNvSpPr txBox="1"/>
            <p:nvPr/>
          </p:nvSpPr>
          <p:spPr>
            <a:xfrm>
              <a:off x="3074504" y="1401420"/>
              <a:ext cx="762000" cy="307777"/>
            </a:xfrm>
            <a:prstGeom prst="rect">
              <a:avLst/>
            </a:prstGeom>
            <a:noFill/>
          </p:spPr>
          <p:txBody>
            <a:bodyPr wrap="square" rtlCol="1">
              <a:spAutoFit/>
            </a:bodyPr>
            <a:lstStyle/>
            <a:p>
              <a:pPr algn="ctr" rtl="0"/>
              <a:r>
                <a:rPr lang="en-US" sz="1400" b="1" dirty="0"/>
                <a:t>10</a:t>
              </a:r>
              <a:endParaRPr lang="ar-IQ" sz="1400" b="1" dirty="0"/>
            </a:p>
          </p:txBody>
        </p:sp>
        <p:sp>
          <p:nvSpPr>
            <p:cNvPr id="18" name="TextBox 17"/>
            <p:cNvSpPr txBox="1"/>
            <p:nvPr/>
          </p:nvSpPr>
          <p:spPr>
            <a:xfrm>
              <a:off x="2971800" y="1905000"/>
              <a:ext cx="762000" cy="307777"/>
            </a:xfrm>
            <a:prstGeom prst="rect">
              <a:avLst/>
            </a:prstGeom>
            <a:noFill/>
          </p:spPr>
          <p:txBody>
            <a:bodyPr wrap="square" rtlCol="1">
              <a:spAutoFit/>
            </a:bodyPr>
            <a:lstStyle/>
            <a:p>
              <a:pPr algn="ctr" rtl="0"/>
              <a:r>
                <a:rPr lang="en-US" sz="1400" b="1" dirty="0"/>
                <a:t>2</a:t>
              </a:r>
              <a:endParaRPr lang="ar-IQ" sz="1400" b="1" dirty="0"/>
            </a:p>
          </p:txBody>
        </p:sp>
        <p:sp>
          <p:nvSpPr>
            <p:cNvPr id="19" name="TextBox 18"/>
            <p:cNvSpPr txBox="1"/>
            <p:nvPr/>
          </p:nvSpPr>
          <p:spPr>
            <a:xfrm>
              <a:off x="3048000" y="1649896"/>
              <a:ext cx="762000" cy="307777"/>
            </a:xfrm>
            <a:prstGeom prst="rect">
              <a:avLst/>
            </a:prstGeom>
            <a:noFill/>
          </p:spPr>
          <p:txBody>
            <a:bodyPr wrap="square" rtlCol="1">
              <a:spAutoFit/>
            </a:bodyPr>
            <a:lstStyle/>
            <a:p>
              <a:pPr algn="ctr" rtl="0"/>
              <a:r>
                <a:rPr lang="en-US" sz="1400" b="1" dirty="0"/>
                <a:t>5</a:t>
              </a:r>
              <a:endParaRPr lang="ar-IQ" sz="1400" b="1" dirty="0"/>
            </a:p>
          </p:txBody>
        </p:sp>
        <p:sp>
          <p:nvSpPr>
            <p:cNvPr id="20" name="TextBox 19"/>
            <p:cNvSpPr txBox="1"/>
            <p:nvPr/>
          </p:nvSpPr>
          <p:spPr>
            <a:xfrm>
              <a:off x="3084444" y="1216223"/>
              <a:ext cx="762000" cy="307777"/>
            </a:xfrm>
            <a:prstGeom prst="rect">
              <a:avLst/>
            </a:prstGeom>
            <a:noFill/>
          </p:spPr>
          <p:txBody>
            <a:bodyPr wrap="square" rtlCol="1">
              <a:spAutoFit/>
            </a:bodyPr>
            <a:lstStyle/>
            <a:p>
              <a:pPr algn="ctr" rtl="0"/>
              <a:r>
                <a:rPr lang="en-US" sz="1400" b="1" dirty="0"/>
                <a:t>25</a:t>
              </a:r>
              <a:endParaRPr lang="ar-IQ" sz="1400" b="1" dirty="0"/>
            </a:p>
          </p:txBody>
        </p:sp>
        <p:sp>
          <p:nvSpPr>
            <p:cNvPr id="21" name="TextBox 20"/>
            <p:cNvSpPr txBox="1"/>
            <p:nvPr/>
          </p:nvSpPr>
          <p:spPr>
            <a:xfrm>
              <a:off x="3097696" y="1040296"/>
              <a:ext cx="762000" cy="307777"/>
            </a:xfrm>
            <a:prstGeom prst="rect">
              <a:avLst/>
            </a:prstGeom>
            <a:noFill/>
          </p:spPr>
          <p:txBody>
            <a:bodyPr wrap="square" rtlCol="1">
              <a:spAutoFit/>
            </a:bodyPr>
            <a:lstStyle/>
            <a:p>
              <a:pPr algn="ctr" rtl="0"/>
              <a:r>
                <a:rPr lang="en-US" sz="1400" b="1" dirty="0"/>
                <a:t>50</a:t>
              </a:r>
              <a:endParaRPr lang="ar-IQ" sz="1400" b="1" dirty="0"/>
            </a:p>
          </p:txBody>
        </p:sp>
      </p:grpSp>
    </p:spTree>
    <p:extLst>
      <p:ext uri="{BB962C8B-B14F-4D97-AF65-F5344CB8AC3E}">
        <p14:creationId xmlns:p14="http://schemas.microsoft.com/office/powerpoint/2010/main" val="19946628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52600" y="838200"/>
            <a:ext cx="8610600" cy="4678204"/>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marL="569913" indent="-569913" algn="just"/>
            <a:r>
              <a:rPr lang="en-US" sz="2800" dirty="0">
                <a:solidFill>
                  <a:schemeClr val="tx1"/>
                </a:solidFill>
                <a:latin typeface="Times New Roman" pitchFamily="18" charset="0"/>
                <a:cs typeface="Times New Roman" pitchFamily="18" charset="0"/>
              </a:rPr>
              <a:t>Depth – area – time relationships</a:t>
            </a:r>
            <a:endParaRPr lang="en-US" dirty="0">
              <a:solidFill>
                <a:schemeClr val="tx1"/>
              </a:solidFill>
              <a:latin typeface="Times New Roman" pitchFamily="18" charset="0"/>
              <a:cs typeface="Times New Roman" pitchFamily="18" charset="0"/>
            </a:endParaRPr>
          </a:p>
          <a:p>
            <a:pPr marL="463550" indent="-463550" algn="just">
              <a:buFont typeface="Arial" pitchFamily="34" charset="0"/>
              <a:buChar char="•"/>
            </a:pPr>
            <a:endParaRPr lang="en-US" dirty="0">
              <a:solidFill>
                <a:schemeClr val="tx1"/>
              </a:solidFill>
              <a:latin typeface="Times New Roman" pitchFamily="18" charset="0"/>
              <a:cs typeface="Times New Roman" pitchFamily="18" charset="0"/>
            </a:endParaRPr>
          </a:p>
          <a:p>
            <a:pPr marL="463550" indent="-463550" algn="just">
              <a:buFont typeface="Arial" pitchFamily="34" charset="0"/>
              <a:buChar char="•"/>
            </a:pPr>
            <a:r>
              <a:rPr lang="en-US" dirty="0">
                <a:solidFill>
                  <a:schemeClr val="tx1"/>
                </a:solidFill>
                <a:latin typeface="Times New Roman" pitchFamily="18" charset="0"/>
                <a:cs typeface="Times New Roman" pitchFamily="18" charset="0"/>
              </a:rPr>
              <a:t>Precipitation rarely occurs uniformly over an area. </a:t>
            </a:r>
          </a:p>
          <a:p>
            <a:pPr marL="463550" indent="-463550" algn="just">
              <a:buFont typeface="Arial" pitchFamily="34" charset="0"/>
              <a:buChar char="•"/>
            </a:pPr>
            <a:endParaRPr lang="en-US" dirty="0">
              <a:solidFill>
                <a:schemeClr val="tx1"/>
              </a:solidFill>
              <a:latin typeface="Times New Roman" pitchFamily="18" charset="0"/>
              <a:cs typeface="Times New Roman" pitchFamily="18" charset="0"/>
            </a:endParaRPr>
          </a:p>
          <a:p>
            <a:pPr marL="463550" indent="-463550" algn="just">
              <a:buFont typeface="Arial" pitchFamily="34" charset="0"/>
              <a:buChar char="•"/>
            </a:pPr>
            <a:r>
              <a:rPr lang="en-US" dirty="0">
                <a:solidFill>
                  <a:schemeClr val="tx1"/>
                </a:solidFill>
                <a:latin typeface="Times New Roman" pitchFamily="18" charset="0"/>
                <a:cs typeface="Times New Roman" pitchFamily="18" charset="0"/>
              </a:rPr>
              <a:t>Holland has shows that ratio between and areal rainfall over area up to 10 km</a:t>
            </a:r>
            <a:r>
              <a:rPr lang="en-US" baseline="30000" dirty="0">
                <a:solidFill>
                  <a:schemeClr val="tx1"/>
                </a:solidFill>
                <a:latin typeface="Times New Roman" pitchFamily="18" charset="0"/>
                <a:cs typeface="Times New Roman" pitchFamily="18" charset="0"/>
              </a:rPr>
              <a:t>2</a:t>
            </a:r>
            <a:r>
              <a:rPr lang="en-US" dirty="0">
                <a:solidFill>
                  <a:schemeClr val="tx1"/>
                </a:solidFill>
                <a:latin typeface="Times New Roman" pitchFamily="18" charset="0"/>
                <a:cs typeface="Times New Roman" pitchFamily="18" charset="0"/>
              </a:rPr>
              <a:t> and for storms lasting from 2 To 120 min. is given by </a:t>
            </a:r>
          </a:p>
          <a:p>
            <a:pPr marL="463550" indent="-463550" algn="just">
              <a:buFont typeface="Arial" pitchFamily="34" charset="0"/>
              <a:buChar char="•"/>
            </a:pPr>
            <a:endParaRPr lang="en-US" dirty="0">
              <a:solidFill>
                <a:schemeClr val="tx1"/>
              </a:solidFill>
              <a:latin typeface="Times New Roman" pitchFamily="18" charset="0"/>
              <a:cs typeface="Times New Roman" pitchFamily="18" charset="0"/>
            </a:endParaRPr>
          </a:p>
          <a:p>
            <a:pPr marL="463550" indent="-463550" algn="just">
              <a:buFont typeface="Arial" pitchFamily="34" charset="0"/>
              <a:buChar char="•"/>
            </a:pPr>
            <a:endParaRPr lang="en-US" dirty="0">
              <a:solidFill>
                <a:schemeClr val="tx1"/>
              </a:solidFill>
              <a:latin typeface="Times New Roman" pitchFamily="18" charset="0"/>
              <a:cs typeface="Times New Roman" pitchFamily="18" charset="0"/>
            </a:endParaRPr>
          </a:p>
          <a:p>
            <a:pPr marL="463550" indent="-463550" algn="just">
              <a:buFont typeface="Arial" pitchFamily="34" charset="0"/>
              <a:buChar char="•"/>
            </a:pPr>
            <a:endParaRPr lang="en-US" dirty="0">
              <a:solidFill>
                <a:schemeClr val="tx1"/>
              </a:solidFill>
              <a:latin typeface="Times New Roman" pitchFamily="18" charset="0"/>
              <a:cs typeface="Times New Roman" pitchFamily="18" charset="0"/>
            </a:endParaRPr>
          </a:p>
          <a:p>
            <a:pPr marL="463550" indent="-463550" algn="just">
              <a:buFont typeface="Arial" pitchFamily="34" charset="0"/>
              <a:buChar char="•"/>
            </a:pPr>
            <a:endParaRPr lang="en-US" dirty="0">
              <a:solidFill>
                <a:schemeClr val="tx1"/>
              </a:solidFill>
              <a:latin typeface="Times New Roman" pitchFamily="18" charset="0"/>
              <a:cs typeface="Times New Roman" pitchFamily="18" charset="0"/>
            </a:endParaRPr>
          </a:p>
          <a:p>
            <a:pPr marL="463550" indent="-463550" algn="just">
              <a:buFont typeface="Arial" pitchFamily="34" charset="0"/>
              <a:buChar char="•"/>
            </a:pPr>
            <a:endParaRPr lang="en-US" dirty="0">
              <a:solidFill>
                <a:schemeClr val="tx1"/>
              </a:solidFill>
              <a:latin typeface="Times New Roman" pitchFamily="18" charset="0"/>
              <a:cs typeface="Times New Roman" pitchFamily="18" charset="0"/>
            </a:endParaRPr>
          </a:p>
          <a:p>
            <a:pPr marL="463550" indent="-463550" algn="just">
              <a:buFont typeface="Arial" pitchFamily="34" charset="0"/>
              <a:buChar char="•"/>
            </a:pPr>
            <a:endParaRPr lang="en-US" dirty="0">
              <a:solidFill>
                <a:schemeClr val="tx1"/>
              </a:solidFill>
              <a:latin typeface="Times New Roman" pitchFamily="18" charset="0"/>
              <a:cs typeface="Times New Roman" pitchFamily="18" charset="0"/>
            </a:endParaRPr>
          </a:p>
          <a:p>
            <a:pPr marL="463550" indent="-463550" algn="just"/>
            <a:r>
              <a:rPr lang="en-US" dirty="0">
                <a:solidFill>
                  <a:schemeClr val="tx1"/>
                </a:solidFill>
                <a:latin typeface="Times New Roman" pitchFamily="18" charset="0"/>
                <a:cs typeface="Times New Roman" pitchFamily="18" charset="0"/>
              </a:rPr>
              <a:t>Where P = average rain depth over the area</a:t>
            </a:r>
          </a:p>
          <a:p>
            <a:pPr marL="463550" indent="-463550" algn="just"/>
            <a:r>
              <a:rPr lang="en-US" dirty="0">
                <a:solidFill>
                  <a:schemeClr val="tx1"/>
                </a:solidFill>
                <a:latin typeface="Times New Roman" pitchFamily="18" charset="0"/>
                <a:cs typeface="Times New Roman" pitchFamily="18" charset="0"/>
              </a:rPr>
              <a:t>P = point rain depth measured at the center of the area</a:t>
            </a:r>
          </a:p>
          <a:p>
            <a:pPr marL="463550" indent="-463550" algn="just"/>
            <a:r>
              <a:rPr lang="en-US" dirty="0">
                <a:solidFill>
                  <a:schemeClr val="tx1"/>
                </a:solidFill>
                <a:latin typeface="Times New Roman" pitchFamily="18" charset="0"/>
                <a:cs typeface="Times New Roman" pitchFamily="18" charset="0"/>
              </a:rPr>
              <a:t>A = the area in km</a:t>
            </a:r>
            <a:r>
              <a:rPr lang="en-US" baseline="30000" dirty="0">
                <a:solidFill>
                  <a:schemeClr val="tx1"/>
                </a:solidFill>
                <a:latin typeface="Times New Roman" pitchFamily="18" charset="0"/>
                <a:cs typeface="Times New Roman" pitchFamily="18" charset="0"/>
              </a:rPr>
              <a:t>2</a:t>
            </a:r>
          </a:p>
          <a:p>
            <a:pPr marL="463550" indent="-463550" algn="just"/>
            <a:r>
              <a:rPr lang="en-US" dirty="0">
                <a:solidFill>
                  <a:schemeClr val="tx1"/>
                </a:solidFill>
                <a:latin typeface="Times New Roman" pitchFamily="18" charset="0"/>
                <a:cs typeface="Times New Roman" pitchFamily="18" charset="0"/>
              </a:rPr>
              <a:t>t* = an inverse gamma function of storm time obtained from the correlation in figure below </a:t>
            </a:r>
          </a:p>
        </p:txBody>
      </p:sp>
      <p:graphicFrame>
        <p:nvGraphicFramePr>
          <p:cNvPr id="3" name="Object 2"/>
          <p:cNvGraphicFramePr>
            <a:graphicFrameLocks noChangeAspect="1"/>
          </p:cNvGraphicFramePr>
          <p:nvPr/>
        </p:nvGraphicFramePr>
        <p:xfrm>
          <a:off x="5334000" y="3124200"/>
          <a:ext cx="1796676" cy="825500"/>
        </p:xfrm>
        <a:graphic>
          <a:graphicData uri="http://schemas.openxmlformats.org/presentationml/2006/ole">
            <mc:AlternateContent xmlns:mc="http://schemas.openxmlformats.org/markup-compatibility/2006">
              <mc:Choice xmlns:v="urn:schemas-microsoft-com:vml" Requires="v">
                <p:oleObj spid="_x0000_s2051" name="Equation" r:id="rId3" imgW="939600" imgH="431640" progId="Equation.3">
                  <p:embed/>
                </p:oleObj>
              </mc:Choice>
              <mc:Fallback>
                <p:oleObj name="Equation" r:id="rId3" imgW="939600" imgH="431640" progId="Equation.3">
                  <p:embed/>
                  <p:pic>
                    <p:nvPicPr>
                      <p:cNvPr id="3"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3124200"/>
                        <a:ext cx="1796676" cy="825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6" name="Straight Connector 5"/>
          <p:cNvCxnSpPr/>
          <p:nvPr/>
        </p:nvCxnSpPr>
        <p:spPr>
          <a:xfrm>
            <a:off x="5463208" y="32004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961860" y="4340088"/>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86556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81400" y="1140023"/>
            <a:ext cx="5715000" cy="3124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 name="TextBox 3"/>
          <p:cNvSpPr txBox="1"/>
          <p:nvPr/>
        </p:nvSpPr>
        <p:spPr>
          <a:xfrm>
            <a:off x="3048000" y="2587824"/>
            <a:ext cx="609600" cy="307777"/>
          </a:xfrm>
          <a:prstGeom prst="rect">
            <a:avLst/>
          </a:prstGeom>
          <a:noFill/>
        </p:spPr>
        <p:txBody>
          <a:bodyPr wrap="square" rtlCol="1">
            <a:spAutoFit/>
          </a:bodyPr>
          <a:lstStyle/>
          <a:p>
            <a:pPr algn="l" rtl="0"/>
            <a:r>
              <a:rPr lang="en-US" sz="1400" b="1" dirty="0"/>
              <a:t>t*</a:t>
            </a:r>
            <a:endParaRPr lang="ar-IQ" sz="1400" b="1" dirty="0"/>
          </a:p>
        </p:txBody>
      </p:sp>
      <p:sp>
        <p:nvSpPr>
          <p:cNvPr id="6" name="TextBox 5"/>
          <p:cNvSpPr txBox="1"/>
          <p:nvPr/>
        </p:nvSpPr>
        <p:spPr>
          <a:xfrm>
            <a:off x="5181600" y="4416624"/>
            <a:ext cx="3200400" cy="307777"/>
          </a:xfrm>
          <a:prstGeom prst="rect">
            <a:avLst/>
          </a:prstGeom>
          <a:noFill/>
        </p:spPr>
        <p:txBody>
          <a:bodyPr wrap="square" rtlCol="1">
            <a:spAutoFit/>
          </a:bodyPr>
          <a:lstStyle/>
          <a:p>
            <a:pPr algn="l" rtl="0"/>
            <a:r>
              <a:rPr lang="en-US" sz="1400" b="1" dirty="0"/>
              <a:t>Time t (minutes) (logarithm scale)</a:t>
            </a:r>
            <a:endParaRPr lang="ar-IQ" sz="1400" b="1" dirty="0"/>
          </a:p>
        </p:txBody>
      </p:sp>
      <p:sp>
        <p:nvSpPr>
          <p:cNvPr id="22" name="Freeform 21"/>
          <p:cNvSpPr/>
          <p:nvPr/>
        </p:nvSpPr>
        <p:spPr>
          <a:xfrm>
            <a:off x="3581400" y="1447801"/>
            <a:ext cx="5715000" cy="2796209"/>
          </a:xfrm>
          <a:custGeom>
            <a:avLst/>
            <a:gdLst>
              <a:gd name="connsiteX0" fmla="*/ 0 w 4200940"/>
              <a:gd name="connsiteY0" fmla="*/ 3101009 h 3101009"/>
              <a:gd name="connsiteX1" fmla="*/ 1842053 w 4200940"/>
              <a:gd name="connsiteY1" fmla="*/ 1166191 h 3101009"/>
              <a:gd name="connsiteX2" fmla="*/ 4200940 w 4200940"/>
              <a:gd name="connsiteY2" fmla="*/ 0 h 3101009"/>
            </a:gdLst>
            <a:ahLst/>
            <a:cxnLst>
              <a:cxn ang="0">
                <a:pos x="connsiteX0" y="connsiteY0"/>
              </a:cxn>
              <a:cxn ang="0">
                <a:pos x="connsiteX1" y="connsiteY1"/>
              </a:cxn>
              <a:cxn ang="0">
                <a:pos x="connsiteX2" y="connsiteY2"/>
              </a:cxn>
            </a:cxnLst>
            <a:rect l="l" t="t" r="r" b="b"/>
            <a:pathLst>
              <a:path w="4200940" h="3101009">
                <a:moveTo>
                  <a:pt x="0" y="3101009"/>
                </a:moveTo>
                <a:cubicBezTo>
                  <a:pt x="570948" y="2392017"/>
                  <a:pt x="1141896" y="1683026"/>
                  <a:pt x="1842053" y="1166191"/>
                </a:cubicBezTo>
                <a:cubicBezTo>
                  <a:pt x="2542210" y="649356"/>
                  <a:pt x="3371575" y="324678"/>
                  <a:pt x="4200940" y="0"/>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Tree>
    <p:extLst>
      <p:ext uri="{BB962C8B-B14F-4D97-AF65-F5344CB8AC3E}">
        <p14:creationId xmlns:p14="http://schemas.microsoft.com/office/powerpoint/2010/main" val="3750691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6DC6A-4858-470D-9C51-784EF716967E}"/>
              </a:ext>
            </a:extLst>
          </p:cNvPr>
          <p:cNvSpPr>
            <a:spLocks noGrp="1"/>
          </p:cNvSpPr>
          <p:nvPr>
            <p:ph type="ctrTitle"/>
          </p:nvPr>
        </p:nvSpPr>
        <p:spPr>
          <a:xfrm>
            <a:off x="641505" y="519545"/>
            <a:ext cx="3888931" cy="706581"/>
          </a:xfrm>
        </p:spPr>
        <p:style>
          <a:lnRef idx="2">
            <a:schemeClr val="accent1"/>
          </a:lnRef>
          <a:fillRef idx="1">
            <a:schemeClr val="lt1"/>
          </a:fillRef>
          <a:effectRef idx="0">
            <a:schemeClr val="accent1"/>
          </a:effectRef>
          <a:fontRef idx="minor">
            <a:schemeClr val="dk1"/>
          </a:fontRef>
        </p:style>
        <p:txBody>
          <a:bodyPr>
            <a:noAutofit/>
          </a:bodyPr>
          <a:lstStyle/>
          <a:p>
            <a:pPr algn="l"/>
            <a:r>
              <a:rPr lang="en-US" sz="3600" dirty="0">
                <a:solidFill>
                  <a:schemeClr val="accent1"/>
                </a:solidFill>
                <a:latin typeface="Times New Roman" pitchFamily="18" charset="0"/>
                <a:cs typeface="Times New Roman" pitchFamily="18" charset="0"/>
              </a:rPr>
              <a:t>Precipitation</a:t>
            </a:r>
            <a:r>
              <a:rPr lang="en-US" sz="3600" dirty="0">
                <a:latin typeface="Times New Roman" pitchFamily="18" charset="0"/>
                <a:cs typeface="Times New Roman" pitchFamily="18" charset="0"/>
              </a:rPr>
              <a:t> Forms</a:t>
            </a:r>
          </a:p>
        </p:txBody>
      </p:sp>
      <p:sp>
        <p:nvSpPr>
          <p:cNvPr id="5" name="Title 1">
            <a:extLst>
              <a:ext uri="{FF2B5EF4-FFF2-40B4-BE49-F238E27FC236}">
                <a16:creationId xmlns:a16="http://schemas.microsoft.com/office/drawing/2014/main" id="{E81F8A61-2738-4474-96B7-C177AFA0DC6D}"/>
              </a:ext>
            </a:extLst>
          </p:cNvPr>
          <p:cNvSpPr txBox="1">
            <a:spLocks/>
          </p:cNvSpPr>
          <p:nvPr/>
        </p:nvSpPr>
        <p:spPr>
          <a:xfrm>
            <a:off x="641505" y="1600198"/>
            <a:ext cx="11079440" cy="162098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solidFill>
                  <a:schemeClr val="accent1"/>
                </a:solidFill>
                <a:latin typeface="Times New Roman" pitchFamily="18" charset="0"/>
                <a:cs typeface="Times New Roman" pitchFamily="18" charset="0"/>
              </a:rPr>
              <a:t>Snow</a:t>
            </a:r>
            <a:r>
              <a:rPr lang="en-US" sz="3600" dirty="0">
                <a:latin typeface="Times New Roman" pitchFamily="18" charset="0"/>
                <a:cs typeface="Times New Roman" pitchFamily="18" charset="0"/>
              </a:rPr>
              <a:t> </a:t>
            </a:r>
            <a:r>
              <a:rPr lang="en-US" sz="3200" dirty="0">
                <a:latin typeface="Times New Roman" pitchFamily="18" charset="0"/>
                <a:cs typeface="Times New Roman" pitchFamily="18" charset="0"/>
              </a:rPr>
              <a:t>is complex ice crystals. The average water content of snow is assumed to be about 10% of an equal volume of water.</a:t>
            </a:r>
            <a:endParaRPr lang="en-US" sz="3600" dirty="0">
              <a:latin typeface="Times New Roman" pitchFamily="18" charset="0"/>
              <a:cs typeface="Times New Roman" pitchFamily="18" charset="0"/>
            </a:endParaRPr>
          </a:p>
        </p:txBody>
      </p:sp>
      <p:sp>
        <p:nvSpPr>
          <p:cNvPr id="6" name="Title 1">
            <a:extLst>
              <a:ext uri="{FF2B5EF4-FFF2-40B4-BE49-F238E27FC236}">
                <a16:creationId xmlns:a16="http://schemas.microsoft.com/office/drawing/2014/main" id="{1FA95D8F-37B3-4763-8523-869F8FE90CE6}"/>
              </a:ext>
            </a:extLst>
          </p:cNvPr>
          <p:cNvSpPr txBox="1">
            <a:spLocks/>
          </p:cNvSpPr>
          <p:nvPr/>
        </p:nvSpPr>
        <p:spPr>
          <a:xfrm>
            <a:off x="641505" y="3782289"/>
            <a:ext cx="11079440" cy="203662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solidFill>
                  <a:schemeClr val="accent1"/>
                </a:solidFill>
                <a:latin typeface="Times New Roman" pitchFamily="18" charset="0"/>
                <a:cs typeface="Times New Roman" pitchFamily="18" charset="0"/>
              </a:rPr>
              <a:t>Hailstones</a:t>
            </a:r>
            <a:r>
              <a:rPr lang="en-US" sz="3600" dirty="0">
                <a:latin typeface="Times New Roman" pitchFamily="18" charset="0"/>
                <a:cs typeface="Times New Roman" pitchFamily="18" charset="0"/>
              </a:rPr>
              <a:t> </a:t>
            </a:r>
            <a:r>
              <a:rPr lang="en-US" sz="3200" dirty="0">
                <a:latin typeface="Times New Roman" pitchFamily="18" charset="0"/>
                <a:cs typeface="Times New Roman" pitchFamily="18" charset="0"/>
              </a:rPr>
              <a:t>are balls of ice that are about 5 to over 125 mm in diameter. Their specific gravity is about 0.7 to 0.9. Thus, hailstones have the potential for agricultural and other property damage</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689268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6DC6A-4858-470D-9C51-784EF716967E}"/>
              </a:ext>
            </a:extLst>
          </p:cNvPr>
          <p:cNvSpPr>
            <a:spLocks noGrp="1"/>
          </p:cNvSpPr>
          <p:nvPr>
            <p:ph type="ctrTitle"/>
          </p:nvPr>
        </p:nvSpPr>
        <p:spPr>
          <a:xfrm>
            <a:off x="641505" y="727362"/>
            <a:ext cx="3888931" cy="706581"/>
          </a:xfrm>
        </p:spPr>
        <p:style>
          <a:lnRef idx="2">
            <a:schemeClr val="accent1"/>
          </a:lnRef>
          <a:fillRef idx="1">
            <a:schemeClr val="lt1"/>
          </a:fillRef>
          <a:effectRef idx="0">
            <a:schemeClr val="accent1"/>
          </a:effectRef>
          <a:fontRef idx="minor">
            <a:schemeClr val="dk1"/>
          </a:fontRef>
        </p:style>
        <p:txBody>
          <a:bodyPr>
            <a:noAutofit/>
          </a:bodyPr>
          <a:lstStyle/>
          <a:p>
            <a:pPr algn="l"/>
            <a:r>
              <a:rPr lang="en-US" sz="3600" dirty="0">
                <a:solidFill>
                  <a:schemeClr val="accent1"/>
                </a:solidFill>
                <a:latin typeface="Times New Roman" pitchFamily="18" charset="0"/>
                <a:cs typeface="Times New Roman" pitchFamily="18" charset="0"/>
              </a:rPr>
              <a:t>Precipitation</a:t>
            </a:r>
            <a:r>
              <a:rPr lang="en-US" sz="3600" dirty="0">
                <a:latin typeface="Times New Roman" pitchFamily="18" charset="0"/>
                <a:cs typeface="Times New Roman" pitchFamily="18" charset="0"/>
              </a:rPr>
              <a:t> Forms</a:t>
            </a:r>
          </a:p>
        </p:txBody>
      </p:sp>
      <p:sp>
        <p:nvSpPr>
          <p:cNvPr id="5" name="Title 1">
            <a:extLst>
              <a:ext uri="{FF2B5EF4-FFF2-40B4-BE49-F238E27FC236}">
                <a16:creationId xmlns:a16="http://schemas.microsoft.com/office/drawing/2014/main" id="{E81F8A61-2738-4474-96B7-C177AFA0DC6D}"/>
              </a:ext>
            </a:extLst>
          </p:cNvPr>
          <p:cNvSpPr txBox="1">
            <a:spLocks/>
          </p:cNvSpPr>
          <p:nvPr/>
        </p:nvSpPr>
        <p:spPr>
          <a:xfrm>
            <a:off x="641505" y="1600198"/>
            <a:ext cx="11079440" cy="162098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solidFill>
                  <a:schemeClr val="accent1"/>
                </a:solidFill>
                <a:latin typeface="Times New Roman" pitchFamily="18" charset="0"/>
                <a:cs typeface="Times New Roman" pitchFamily="18" charset="0"/>
              </a:rPr>
              <a:t>Sleet</a:t>
            </a:r>
            <a:r>
              <a:rPr lang="en-US" sz="3600" dirty="0">
                <a:latin typeface="Times New Roman" pitchFamily="18" charset="0"/>
                <a:cs typeface="Times New Roman" pitchFamily="18" charset="0"/>
              </a:rPr>
              <a:t> </a:t>
            </a:r>
            <a:r>
              <a:rPr lang="en-US" sz="3200" dirty="0">
                <a:latin typeface="Times New Roman" pitchFamily="18" charset="0"/>
                <a:cs typeface="Times New Roman" pitchFamily="18" charset="0"/>
              </a:rPr>
              <a:t>results from the freezing of raindrops and is usually a combination of snow and rain</a:t>
            </a:r>
            <a:endParaRPr lang="en-US" sz="3600" dirty="0">
              <a:latin typeface="Times New Roman" pitchFamily="18" charset="0"/>
              <a:cs typeface="Times New Roman" pitchFamily="18" charset="0"/>
            </a:endParaRPr>
          </a:p>
        </p:txBody>
      </p:sp>
      <p:sp>
        <p:nvSpPr>
          <p:cNvPr id="6" name="Title 1">
            <a:extLst>
              <a:ext uri="{FF2B5EF4-FFF2-40B4-BE49-F238E27FC236}">
                <a16:creationId xmlns:a16="http://schemas.microsoft.com/office/drawing/2014/main" id="{1FA95D8F-37B3-4763-8523-869F8FE90CE6}"/>
              </a:ext>
            </a:extLst>
          </p:cNvPr>
          <p:cNvSpPr txBox="1">
            <a:spLocks/>
          </p:cNvSpPr>
          <p:nvPr/>
        </p:nvSpPr>
        <p:spPr>
          <a:xfrm>
            <a:off x="641505" y="3595251"/>
            <a:ext cx="11079440" cy="110143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solidFill>
                  <a:schemeClr val="accent1"/>
                </a:solidFill>
                <a:latin typeface="Times New Roman" pitchFamily="18" charset="0"/>
                <a:cs typeface="Times New Roman" pitchFamily="18" charset="0"/>
              </a:rPr>
              <a:t>Rain</a:t>
            </a:r>
            <a:r>
              <a:rPr lang="en-US" sz="3600" dirty="0">
                <a:latin typeface="Times New Roman" pitchFamily="18" charset="0"/>
                <a:cs typeface="Times New Roman" pitchFamily="18" charset="0"/>
              </a:rPr>
              <a:t> </a:t>
            </a:r>
            <a:r>
              <a:rPr lang="en-US" sz="3200" dirty="0">
                <a:latin typeface="Times New Roman" pitchFamily="18" charset="0"/>
                <a:cs typeface="Times New Roman" pitchFamily="18" charset="0"/>
              </a:rPr>
              <a:t>liquid water drops of a size 0.5 mm to about 7 mm in diameter. </a:t>
            </a:r>
            <a:endParaRPr lang="en-US" sz="3600" dirty="0">
              <a:latin typeface="Times New Roman" pitchFamily="18" charset="0"/>
              <a:cs typeface="Times New Roman" pitchFamily="18" charset="0"/>
            </a:endParaRPr>
          </a:p>
        </p:txBody>
      </p:sp>
      <p:sp>
        <p:nvSpPr>
          <p:cNvPr id="7" name="Title 1">
            <a:extLst>
              <a:ext uri="{FF2B5EF4-FFF2-40B4-BE49-F238E27FC236}">
                <a16:creationId xmlns:a16="http://schemas.microsoft.com/office/drawing/2014/main" id="{E29AEC1D-7102-4000-AC2F-6061FBBC7ED5}"/>
              </a:ext>
            </a:extLst>
          </p:cNvPr>
          <p:cNvSpPr txBox="1">
            <a:spLocks/>
          </p:cNvSpPr>
          <p:nvPr/>
        </p:nvSpPr>
        <p:spPr>
          <a:xfrm>
            <a:off x="641505" y="4862942"/>
            <a:ext cx="11079440" cy="151707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solidFill>
                  <a:schemeClr val="accent1"/>
                </a:solidFill>
                <a:latin typeface="Times New Roman" pitchFamily="18" charset="0"/>
                <a:cs typeface="Times New Roman" pitchFamily="18" charset="0"/>
              </a:rPr>
              <a:t>Drizzle</a:t>
            </a:r>
            <a:r>
              <a:rPr lang="en-US" sz="3600" dirty="0">
                <a:latin typeface="Times New Roman" pitchFamily="18" charset="0"/>
                <a:cs typeface="Times New Roman" pitchFamily="18" charset="0"/>
              </a:rPr>
              <a:t> </a:t>
            </a:r>
            <a:r>
              <a:rPr lang="en-US" sz="3200" dirty="0">
                <a:latin typeface="Times New Roman" pitchFamily="18" charset="0"/>
                <a:cs typeface="Times New Roman" pitchFamily="18" charset="0"/>
              </a:rPr>
              <a:t>small water drops less than 0.5 mm in diameter. The settling velocity is slow, with the intensity rarely exceeding 1 mm/</a:t>
            </a:r>
            <a:r>
              <a:rPr lang="en-US" sz="3200" dirty="0" err="1">
                <a:latin typeface="Times New Roman" pitchFamily="18" charset="0"/>
                <a:cs typeface="Times New Roman" pitchFamily="18" charset="0"/>
              </a:rPr>
              <a:t>hr</a:t>
            </a:r>
            <a:r>
              <a:rPr lang="en-US" sz="3200" dirty="0">
                <a:latin typeface="Times New Roman" pitchFamily="18" charset="0"/>
                <a:cs typeface="Times New Roman" pitchFamily="18" charset="0"/>
              </a:rPr>
              <a:t> (0.04 in./</a:t>
            </a:r>
            <a:r>
              <a:rPr lang="en-US" sz="3200" dirty="0" err="1">
                <a:latin typeface="Times New Roman" pitchFamily="18" charset="0"/>
                <a:cs typeface="Times New Roman" pitchFamily="18" charset="0"/>
              </a:rPr>
              <a:t>hr</a:t>
            </a:r>
            <a:r>
              <a:rPr lang="en-US" sz="3200" dirty="0">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859461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tandard Rain Gage">
            <a:extLst>
              <a:ext uri="{FF2B5EF4-FFF2-40B4-BE49-F238E27FC236}">
                <a16:creationId xmlns:a16="http://schemas.microsoft.com/office/drawing/2014/main" id="{9F8BBBBF-35CB-40C7-8C23-DFFCBFA01B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88136" y="1870363"/>
            <a:ext cx="1905000" cy="21145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ain-gage Placement">
            <a:extLst>
              <a:ext uri="{FF2B5EF4-FFF2-40B4-BE49-F238E27FC236}">
                <a16:creationId xmlns:a16="http://schemas.microsoft.com/office/drawing/2014/main" id="{D63E23F0-E3D4-4259-8526-FBA6862272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28001" y="4334741"/>
            <a:ext cx="2790825" cy="20955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Related image">
            <a:extLst>
              <a:ext uri="{FF2B5EF4-FFF2-40B4-BE49-F238E27FC236}">
                <a16:creationId xmlns:a16="http://schemas.microsoft.com/office/drawing/2014/main" id="{B248016F-9ECB-4F3D-B2BB-2530E017BC8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28001" y="1127413"/>
            <a:ext cx="2905125" cy="2857500"/>
          </a:xfrm>
          <a:prstGeom prst="rect">
            <a:avLst/>
          </a:prstGeom>
          <a:noFill/>
          <a:extLst>
            <a:ext uri="{909E8E84-426E-40DD-AFC4-6F175D3DCCD1}">
              <a14:hiddenFill xmlns:a14="http://schemas.microsoft.com/office/drawing/2010/main">
                <a:solidFill>
                  <a:srgbClr val="FFFFFF"/>
                </a:solidFill>
              </a14:hiddenFill>
            </a:ext>
          </a:extLst>
        </p:spPr>
      </p:pic>
      <p:sp>
        <p:nvSpPr>
          <p:cNvPr id="13" name="Title 1">
            <a:extLst>
              <a:ext uri="{FF2B5EF4-FFF2-40B4-BE49-F238E27FC236}">
                <a16:creationId xmlns:a16="http://schemas.microsoft.com/office/drawing/2014/main" id="{2CC70D3C-2A5C-4E30-B208-61172277B697}"/>
              </a:ext>
            </a:extLst>
          </p:cNvPr>
          <p:cNvSpPr>
            <a:spLocks noGrp="1"/>
          </p:cNvSpPr>
          <p:nvPr>
            <p:ph type="ctrTitle"/>
          </p:nvPr>
        </p:nvSpPr>
        <p:spPr>
          <a:xfrm>
            <a:off x="641505" y="727362"/>
            <a:ext cx="4242222" cy="706581"/>
          </a:xfrm>
          <a:noFill/>
          <a:ln>
            <a:noFill/>
          </a:ln>
        </p:spPr>
        <p:style>
          <a:lnRef idx="2">
            <a:schemeClr val="accent1"/>
          </a:lnRef>
          <a:fillRef idx="1">
            <a:schemeClr val="lt1"/>
          </a:fillRef>
          <a:effectRef idx="0">
            <a:schemeClr val="accent1"/>
          </a:effectRef>
          <a:fontRef idx="minor">
            <a:schemeClr val="dk1"/>
          </a:fontRef>
        </p:style>
        <p:txBody>
          <a:bodyPr>
            <a:noAutofit/>
          </a:bodyPr>
          <a:lstStyle/>
          <a:p>
            <a:pPr algn="l"/>
            <a:r>
              <a:rPr lang="en-US" sz="3600" dirty="0">
                <a:solidFill>
                  <a:schemeClr val="accent1"/>
                </a:solidFill>
                <a:latin typeface="Times New Roman" pitchFamily="18" charset="0"/>
                <a:cs typeface="Times New Roman" pitchFamily="18" charset="0"/>
              </a:rPr>
              <a:t>Types of rain gauges </a:t>
            </a:r>
            <a:endParaRPr lang="en-US" sz="3600" dirty="0">
              <a:latin typeface="Times New Roman" pitchFamily="18" charset="0"/>
              <a:cs typeface="Times New Roman" pitchFamily="18" charset="0"/>
            </a:endParaRPr>
          </a:p>
        </p:txBody>
      </p:sp>
      <p:cxnSp>
        <p:nvCxnSpPr>
          <p:cNvPr id="4" name="Straight Arrow Connector 3">
            <a:extLst>
              <a:ext uri="{FF2B5EF4-FFF2-40B4-BE49-F238E27FC236}">
                <a16:creationId xmlns:a16="http://schemas.microsoft.com/office/drawing/2014/main" id="{F423FE80-A72A-4139-AA65-8C67DAD772B1}"/>
              </a:ext>
            </a:extLst>
          </p:cNvPr>
          <p:cNvCxnSpPr/>
          <p:nvPr/>
        </p:nvCxnSpPr>
        <p:spPr>
          <a:xfrm>
            <a:off x="1704109" y="1600200"/>
            <a:ext cx="0" cy="525780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4F9F1A59-AF32-4BBC-B388-1887FC964E34}"/>
              </a:ext>
            </a:extLst>
          </p:cNvPr>
          <p:cNvCxnSpPr/>
          <p:nvPr/>
        </p:nvCxnSpPr>
        <p:spPr>
          <a:xfrm>
            <a:off x="1704109" y="4031673"/>
            <a:ext cx="3449782"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8" name="Title 1">
            <a:extLst>
              <a:ext uri="{FF2B5EF4-FFF2-40B4-BE49-F238E27FC236}">
                <a16:creationId xmlns:a16="http://schemas.microsoft.com/office/drawing/2014/main" id="{298B1180-64D1-4A4B-891F-6C766ED8C94E}"/>
              </a:ext>
            </a:extLst>
          </p:cNvPr>
          <p:cNvSpPr txBox="1">
            <a:spLocks/>
          </p:cNvSpPr>
          <p:nvPr/>
        </p:nvSpPr>
        <p:spPr>
          <a:xfrm>
            <a:off x="1875992" y="3280931"/>
            <a:ext cx="4242222" cy="706581"/>
          </a:xfrm>
          <a:prstGeom prst="rect">
            <a:avLst/>
          </a:prstGeom>
          <a:noFill/>
          <a:ln w="12700" cap="flat" cmpd="sng" algn="ctr">
            <a:noFill/>
            <a:prstDash val="solid"/>
            <a:miter lim="800000"/>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sz="3200" dirty="0">
                <a:solidFill>
                  <a:schemeClr val="tx1"/>
                </a:solidFill>
                <a:latin typeface="Times New Roman" pitchFamily="18" charset="0"/>
                <a:cs typeface="Times New Roman" pitchFamily="18" charset="0"/>
              </a:rPr>
              <a:t>Non-recording</a:t>
            </a:r>
          </a:p>
        </p:txBody>
      </p:sp>
      <p:pic>
        <p:nvPicPr>
          <p:cNvPr id="1034" name="Picture 10" descr="Non-Recording Rain Gauge - Symons Rain Gauge">
            <a:extLst>
              <a:ext uri="{FF2B5EF4-FFF2-40B4-BE49-F238E27FC236}">
                <a16:creationId xmlns:a16="http://schemas.microsoft.com/office/drawing/2014/main" id="{A0AA8CB9-54DB-43A9-A551-C5BBF176623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88136" y="4229100"/>
            <a:ext cx="2758353" cy="2338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84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1000"/>
                                        <p:tgtEl>
                                          <p:spTgt spid="18"/>
                                        </p:tgtEl>
                                      </p:cBhvr>
                                    </p:animEffect>
                                    <p:anim calcmode="lin" valueType="num">
                                      <p:cBhvr>
                                        <p:cTn id="15" dur="1000" fill="hold"/>
                                        <p:tgtEl>
                                          <p:spTgt spid="18"/>
                                        </p:tgtEl>
                                        <p:attrNameLst>
                                          <p:attrName>ppt_x</p:attrName>
                                        </p:attrNameLst>
                                      </p:cBhvr>
                                      <p:tavLst>
                                        <p:tav tm="0">
                                          <p:val>
                                            <p:strVal val="#ppt_x"/>
                                          </p:val>
                                        </p:tav>
                                        <p:tav tm="100000">
                                          <p:val>
                                            <p:strVal val="#ppt_x"/>
                                          </p:val>
                                        </p:tav>
                                      </p:tavLst>
                                    </p:anim>
                                    <p:anim calcmode="lin" valueType="num">
                                      <p:cBhvr>
                                        <p:cTn id="1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2CC70D3C-2A5C-4E30-B208-61172277B697}"/>
              </a:ext>
            </a:extLst>
          </p:cNvPr>
          <p:cNvSpPr>
            <a:spLocks noGrp="1"/>
          </p:cNvSpPr>
          <p:nvPr>
            <p:ph type="ctrTitle"/>
          </p:nvPr>
        </p:nvSpPr>
        <p:spPr>
          <a:xfrm>
            <a:off x="246651" y="5482"/>
            <a:ext cx="4242222" cy="706581"/>
          </a:xfrm>
          <a:noFill/>
          <a:ln>
            <a:noFill/>
          </a:ln>
        </p:spPr>
        <p:style>
          <a:lnRef idx="2">
            <a:schemeClr val="accent1"/>
          </a:lnRef>
          <a:fillRef idx="1">
            <a:schemeClr val="lt1"/>
          </a:fillRef>
          <a:effectRef idx="0">
            <a:schemeClr val="accent1"/>
          </a:effectRef>
          <a:fontRef idx="minor">
            <a:schemeClr val="dk1"/>
          </a:fontRef>
        </p:style>
        <p:txBody>
          <a:bodyPr>
            <a:noAutofit/>
          </a:bodyPr>
          <a:lstStyle/>
          <a:p>
            <a:pPr algn="l"/>
            <a:r>
              <a:rPr lang="en-US" sz="3600" dirty="0">
                <a:solidFill>
                  <a:schemeClr val="accent1"/>
                </a:solidFill>
                <a:latin typeface="Times New Roman" pitchFamily="18" charset="0"/>
                <a:cs typeface="Times New Roman" pitchFamily="18" charset="0"/>
              </a:rPr>
              <a:t>Types of rain gauges </a:t>
            </a:r>
            <a:endParaRPr lang="en-US" sz="3600" dirty="0">
              <a:latin typeface="Times New Roman" pitchFamily="18" charset="0"/>
              <a:cs typeface="Times New Roman" pitchFamily="18" charset="0"/>
            </a:endParaRPr>
          </a:p>
        </p:txBody>
      </p:sp>
      <p:cxnSp>
        <p:nvCxnSpPr>
          <p:cNvPr id="4" name="Straight Arrow Connector 3">
            <a:extLst>
              <a:ext uri="{FF2B5EF4-FFF2-40B4-BE49-F238E27FC236}">
                <a16:creationId xmlns:a16="http://schemas.microsoft.com/office/drawing/2014/main" id="{F423FE80-A72A-4139-AA65-8C67DAD772B1}"/>
              </a:ext>
            </a:extLst>
          </p:cNvPr>
          <p:cNvCxnSpPr/>
          <p:nvPr/>
        </p:nvCxnSpPr>
        <p:spPr>
          <a:xfrm>
            <a:off x="683069" y="712063"/>
            <a:ext cx="0" cy="82296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4F9F1A59-AF32-4BBC-B388-1887FC964E34}"/>
              </a:ext>
            </a:extLst>
          </p:cNvPr>
          <p:cNvCxnSpPr>
            <a:cxnSpLocks/>
          </p:cNvCxnSpPr>
          <p:nvPr/>
        </p:nvCxnSpPr>
        <p:spPr>
          <a:xfrm>
            <a:off x="683069" y="1487504"/>
            <a:ext cx="978408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8" name="Title 1">
            <a:extLst>
              <a:ext uri="{FF2B5EF4-FFF2-40B4-BE49-F238E27FC236}">
                <a16:creationId xmlns:a16="http://schemas.microsoft.com/office/drawing/2014/main" id="{298B1180-64D1-4A4B-891F-6C766ED8C94E}"/>
              </a:ext>
            </a:extLst>
          </p:cNvPr>
          <p:cNvSpPr txBox="1">
            <a:spLocks/>
          </p:cNvSpPr>
          <p:nvPr/>
        </p:nvSpPr>
        <p:spPr>
          <a:xfrm>
            <a:off x="1528898" y="712063"/>
            <a:ext cx="2363499" cy="706581"/>
          </a:xfrm>
          <a:prstGeom prst="rect">
            <a:avLst/>
          </a:prstGeom>
          <a:noFill/>
          <a:ln w="12700" cap="flat" cmpd="sng" algn="ctr">
            <a:noFill/>
            <a:prstDash val="solid"/>
            <a:miter lim="800000"/>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sz="3200" dirty="0">
                <a:solidFill>
                  <a:schemeClr val="tx1"/>
                </a:solidFill>
                <a:latin typeface="Times New Roman" pitchFamily="18" charset="0"/>
                <a:cs typeface="Times New Roman" pitchFamily="18" charset="0"/>
              </a:rPr>
              <a:t>Recording </a:t>
            </a:r>
          </a:p>
        </p:txBody>
      </p:sp>
      <p:sp>
        <p:nvSpPr>
          <p:cNvPr id="14" name="Title 1">
            <a:extLst>
              <a:ext uri="{FF2B5EF4-FFF2-40B4-BE49-F238E27FC236}">
                <a16:creationId xmlns:a16="http://schemas.microsoft.com/office/drawing/2014/main" id="{39156EE0-5F2A-4A90-86BF-24C2BC255855}"/>
              </a:ext>
            </a:extLst>
          </p:cNvPr>
          <p:cNvSpPr txBox="1">
            <a:spLocks/>
          </p:cNvSpPr>
          <p:nvPr/>
        </p:nvSpPr>
        <p:spPr>
          <a:xfrm>
            <a:off x="683068" y="2233489"/>
            <a:ext cx="2363499" cy="505186"/>
          </a:xfrm>
          <a:prstGeom prst="rect">
            <a:avLst/>
          </a:prstGeom>
          <a:noFill/>
          <a:ln w="12700" cap="flat" cmpd="sng" algn="ctr">
            <a:noFill/>
            <a:prstDash val="solid"/>
            <a:miter lim="800000"/>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2400" dirty="0">
                <a:solidFill>
                  <a:schemeClr val="tx1"/>
                </a:solidFill>
                <a:latin typeface="Times New Roman" pitchFamily="18" charset="0"/>
                <a:cs typeface="Times New Roman" pitchFamily="18" charset="0"/>
              </a:rPr>
              <a:t>Weighing bucket</a:t>
            </a:r>
          </a:p>
        </p:txBody>
      </p:sp>
      <p:sp>
        <p:nvSpPr>
          <p:cNvPr id="15" name="Title 1">
            <a:extLst>
              <a:ext uri="{FF2B5EF4-FFF2-40B4-BE49-F238E27FC236}">
                <a16:creationId xmlns:a16="http://schemas.microsoft.com/office/drawing/2014/main" id="{7D3EBC4D-8CF8-4ADE-A280-5639287D2FBC}"/>
              </a:ext>
            </a:extLst>
          </p:cNvPr>
          <p:cNvSpPr txBox="1">
            <a:spLocks/>
          </p:cNvSpPr>
          <p:nvPr/>
        </p:nvSpPr>
        <p:spPr>
          <a:xfrm>
            <a:off x="683068" y="1556365"/>
            <a:ext cx="2363499" cy="706581"/>
          </a:xfrm>
          <a:prstGeom prst="rect">
            <a:avLst/>
          </a:prstGeom>
          <a:noFill/>
          <a:ln w="12700" cap="flat" cmpd="sng" algn="ctr">
            <a:noFill/>
            <a:prstDash val="solid"/>
            <a:miter lim="800000"/>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ar-IQ" sz="1050" b="1" dirty="0">
                <a:solidFill>
                  <a:schemeClr val="tx1"/>
                </a:solidFill>
                <a:latin typeface="Times New Roman" pitchFamily="18" charset="0"/>
                <a:cs typeface="Times New Roman" pitchFamily="18" charset="0"/>
              </a:rPr>
              <a:t>محطة قياس المطر المعتمدة على قياس وزن الدلو</a:t>
            </a:r>
            <a:endParaRPr lang="en-US" sz="1050" b="1" dirty="0">
              <a:solidFill>
                <a:schemeClr val="tx1"/>
              </a:solidFill>
              <a:latin typeface="Times New Roman" pitchFamily="18" charset="0"/>
              <a:cs typeface="Times New Roman" pitchFamily="18" charset="0"/>
            </a:endParaRPr>
          </a:p>
        </p:txBody>
      </p:sp>
      <p:pic>
        <p:nvPicPr>
          <p:cNvPr id="2050" name="Picture 2" descr="Weighing Bucket Type Rain Gauge ">
            <a:extLst>
              <a:ext uri="{FF2B5EF4-FFF2-40B4-BE49-F238E27FC236}">
                <a16:creationId xmlns:a16="http://schemas.microsoft.com/office/drawing/2014/main" id="{7DC49A97-93B8-4323-A641-7690DE158F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581" y="3124577"/>
            <a:ext cx="3302454" cy="2413332"/>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Straight Arrow Connector 9">
            <a:extLst>
              <a:ext uri="{FF2B5EF4-FFF2-40B4-BE49-F238E27FC236}">
                <a16:creationId xmlns:a16="http://schemas.microsoft.com/office/drawing/2014/main" id="{9F677F6D-A7A3-4D77-9FDE-EF6C919A6152}"/>
              </a:ext>
            </a:extLst>
          </p:cNvPr>
          <p:cNvCxnSpPr/>
          <p:nvPr/>
        </p:nvCxnSpPr>
        <p:spPr>
          <a:xfrm>
            <a:off x="1635617" y="1487504"/>
            <a:ext cx="0" cy="4572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796818E-B42F-4218-BEE2-9FAE8C3507B2}"/>
              </a:ext>
            </a:extLst>
          </p:cNvPr>
          <p:cNvCxnSpPr/>
          <p:nvPr/>
        </p:nvCxnSpPr>
        <p:spPr>
          <a:xfrm>
            <a:off x="5834129" y="1487504"/>
            <a:ext cx="0" cy="4572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2" name="Title 1">
            <a:extLst>
              <a:ext uri="{FF2B5EF4-FFF2-40B4-BE49-F238E27FC236}">
                <a16:creationId xmlns:a16="http://schemas.microsoft.com/office/drawing/2014/main" id="{E771F81B-BE41-4AC8-BF3D-F72E2FAB96DC}"/>
              </a:ext>
            </a:extLst>
          </p:cNvPr>
          <p:cNvSpPr txBox="1">
            <a:spLocks/>
          </p:cNvSpPr>
          <p:nvPr/>
        </p:nvSpPr>
        <p:spPr>
          <a:xfrm>
            <a:off x="4652378" y="2205266"/>
            <a:ext cx="2363499" cy="443407"/>
          </a:xfrm>
          <a:prstGeom prst="rect">
            <a:avLst/>
          </a:prstGeom>
          <a:noFill/>
          <a:ln w="12700" cap="flat" cmpd="sng" algn="ctr">
            <a:noFill/>
            <a:prstDash val="solid"/>
            <a:miter lim="800000"/>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2400" dirty="0">
                <a:solidFill>
                  <a:schemeClr val="tx1"/>
                </a:solidFill>
                <a:latin typeface="Times New Roman" pitchFamily="18" charset="0"/>
                <a:cs typeface="Times New Roman" pitchFamily="18" charset="0"/>
              </a:rPr>
              <a:t>Tipping bucket</a:t>
            </a:r>
          </a:p>
        </p:txBody>
      </p:sp>
      <p:sp>
        <p:nvSpPr>
          <p:cNvPr id="23" name="Title 1">
            <a:extLst>
              <a:ext uri="{FF2B5EF4-FFF2-40B4-BE49-F238E27FC236}">
                <a16:creationId xmlns:a16="http://schemas.microsoft.com/office/drawing/2014/main" id="{47CF514A-7A05-4914-A5DE-463B62A21E1B}"/>
              </a:ext>
            </a:extLst>
          </p:cNvPr>
          <p:cNvSpPr txBox="1">
            <a:spLocks/>
          </p:cNvSpPr>
          <p:nvPr/>
        </p:nvSpPr>
        <p:spPr>
          <a:xfrm>
            <a:off x="4624131" y="1550993"/>
            <a:ext cx="2363499" cy="706581"/>
          </a:xfrm>
          <a:prstGeom prst="rect">
            <a:avLst/>
          </a:prstGeom>
          <a:noFill/>
          <a:ln w="12700" cap="flat" cmpd="sng" algn="ctr">
            <a:noFill/>
            <a:prstDash val="solid"/>
            <a:miter lim="800000"/>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ar-IQ" sz="1050" b="1" dirty="0">
                <a:solidFill>
                  <a:schemeClr val="tx1"/>
                </a:solidFill>
                <a:latin typeface="Times New Roman" pitchFamily="18" charset="0"/>
                <a:cs typeface="Times New Roman" pitchFamily="18" charset="0"/>
              </a:rPr>
              <a:t>محطة قياس المطر من نوع الدلو القلاب</a:t>
            </a:r>
            <a:endParaRPr lang="en-US" sz="1050" b="1" dirty="0">
              <a:solidFill>
                <a:schemeClr val="tx1"/>
              </a:solidFill>
              <a:latin typeface="Times New Roman" pitchFamily="18" charset="0"/>
              <a:cs typeface="Times New Roman" pitchFamily="18" charset="0"/>
            </a:endParaRPr>
          </a:p>
        </p:txBody>
      </p:sp>
      <p:pic>
        <p:nvPicPr>
          <p:cNvPr id="2052" name="Picture 4" descr="Tipping Bucket Rain Gauge">
            <a:extLst>
              <a:ext uri="{FF2B5EF4-FFF2-40B4-BE49-F238E27FC236}">
                <a16:creationId xmlns:a16="http://schemas.microsoft.com/office/drawing/2014/main" id="{9FF39BB5-0AD7-46FC-9144-618FB422F5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47401" y="3048759"/>
            <a:ext cx="2773451" cy="2094793"/>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Tipping Bucket Rain Gauge Details">
            <a:extLst>
              <a:ext uri="{FF2B5EF4-FFF2-40B4-BE49-F238E27FC236}">
                <a16:creationId xmlns:a16="http://schemas.microsoft.com/office/drawing/2014/main" id="{0DF4C060-4EC2-47C1-889E-F821B1AEC28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88873" y="5143551"/>
            <a:ext cx="2527004" cy="1577257"/>
          </a:xfrm>
          <a:prstGeom prst="rect">
            <a:avLst/>
          </a:prstGeom>
          <a:noFill/>
          <a:extLst>
            <a:ext uri="{909E8E84-426E-40DD-AFC4-6F175D3DCCD1}">
              <a14:hiddenFill xmlns:a14="http://schemas.microsoft.com/office/drawing/2010/main">
                <a:solidFill>
                  <a:srgbClr val="FFFFFF"/>
                </a:solidFill>
              </a14:hiddenFill>
            </a:ext>
          </a:extLst>
        </p:spPr>
      </p:pic>
      <p:sp>
        <p:nvSpPr>
          <p:cNvPr id="26" name="Title 1">
            <a:extLst>
              <a:ext uri="{FF2B5EF4-FFF2-40B4-BE49-F238E27FC236}">
                <a16:creationId xmlns:a16="http://schemas.microsoft.com/office/drawing/2014/main" id="{90352284-3322-416F-B1ED-A9C30FB6F948}"/>
              </a:ext>
            </a:extLst>
          </p:cNvPr>
          <p:cNvSpPr txBox="1">
            <a:spLocks/>
          </p:cNvSpPr>
          <p:nvPr/>
        </p:nvSpPr>
        <p:spPr>
          <a:xfrm>
            <a:off x="8032518" y="2275968"/>
            <a:ext cx="3599601" cy="505186"/>
          </a:xfrm>
          <a:prstGeom prst="rect">
            <a:avLst/>
          </a:prstGeom>
          <a:noFill/>
          <a:ln w="12700" cap="flat" cmpd="sng" algn="ctr">
            <a:noFill/>
            <a:prstDash val="solid"/>
            <a:miter lim="800000"/>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2400" dirty="0">
                <a:solidFill>
                  <a:schemeClr val="tx1"/>
                </a:solidFill>
                <a:latin typeface="Times New Roman" pitchFamily="18" charset="0"/>
                <a:cs typeface="Times New Roman" pitchFamily="18" charset="0"/>
              </a:rPr>
              <a:t>Floating or Natural Syphon</a:t>
            </a:r>
          </a:p>
        </p:txBody>
      </p:sp>
      <p:sp>
        <p:nvSpPr>
          <p:cNvPr id="27" name="Title 1">
            <a:extLst>
              <a:ext uri="{FF2B5EF4-FFF2-40B4-BE49-F238E27FC236}">
                <a16:creationId xmlns:a16="http://schemas.microsoft.com/office/drawing/2014/main" id="{CBC1A6D8-020C-43E6-B40A-9BA7149B81B8}"/>
              </a:ext>
            </a:extLst>
          </p:cNvPr>
          <p:cNvSpPr txBox="1">
            <a:spLocks/>
          </p:cNvSpPr>
          <p:nvPr/>
        </p:nvSpPr>
        <p:spPr>
          <a:xfrm>
            <a:off x="8744485" y="1586455"/>
            <a:ext cx="2363499" cy="706581"/>
          </a:xfrm>
          <a:prstGeom prst="rect">
            <a:avLst/>
          </a:prstGeom>
          <a:noFill/>
          <a:ln w="12700" cap="flat" cmpd="sng" algn="ctr">
            <a:noFill/>
            <a:prstDash val="solid"/>
            <a:miter lim="800000"/>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ar-IQ" sz="1050" b="1" dirty="0">
                <a:solidFill>
                  <a:schemeClr val="tx1"/>
                </a:solidFill>
                <a:latin typeface="Times New Roman" pitchFamily="18" charset="0"/>
                <a:cs typeface="Times New Roman" pitchFamily="18" charset="0"/>
              </a:rPr>
              <a:t>محطة قياس المطر من نوع  السايفون الطبيعي او العائم</a:t>
            </a:r>
            <a:endParaRPr lang="en-US" sz="1050" b="1" dirty="0">
              <a:solidFill>
                <a:schemeClr val="tx1"/>
              </a:solidFill>
              <a:latin typeface="Times New Roman" pitchFamily="18" charset="0"/>
              <a:cs typeface="Times New Roman" pitchFamily="18" charset="0"/>
            </a:endParaRPr>
          </a:p>
        </p:txBody>
      </p:sp>
      <p:cxnSp>
        <p:nvCxnSpPr>
          <p:cNvPr id="32" name="Straight Arrow Connector 31">
            <a:extLst>
              <a:ext uri="{FF2B5EF4-FFF2-40B4-BE49-F238E27FC236}">
                <a16:creationId xmlns:a16="http://schemas.microsoft.com/office/drawing/2014/main" id="{7FF6D79C-F598-467B-B5D7-250C99435748}"/>
              </a:ext>
            </a:extLst>
          </p:cNvPr>
          <p:cNvCxnSpPr/>
          <p:nvPr/>
        </p:nvCxnSpPr>
        <p:spPr>
          <a:xfrm>
            <a:off x="10467149" y="1487504"/>
            <a:ext cx="0" cy="4572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pic>
        <p:nvPicPr>
          <p:cNvPr id="2056" name="Picture 8" descr="Natural Syphon or Float Type Rain Gauge ">
            <a:extLst>
              <a:ext uri="{FF2B5EF4-FFF2-40B4-BE49-F238E27FC236}">
                <a16:creationId xmlns:a16="http://schemas.microsoft.com/office/drawing/2014/main" id="{981B625B-B07E-4FB6-A8F0-F47D2F9ED11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62627" y="3081499"/>
            <a:ext cx="1732816" cy="2674442"/>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Natural Syphon or Float Type Rain Gauge Details">
            <a:extLst>
              <a:ext uri="{FF2B5EF4-FFF2-40B4-BE49-F238E27FC236}">
                <a16:creationId xmlns:a16="http://schemas.microsoft.com/office/drawing/2014/main" id="{0A73C038-AC37-4010-8BA1-23617EF46ED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44254" y="3239423"/>
            <a:ext cx="2599945" cy="2183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1882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1000"/>
                                        <p:tgtEl>
                                          <p:spTgt spid="18"/>
                                        </p:tgtEl>
                                      </p:cBhvr>
                                    </p:animEffect>
                                    <p:anim calcmode="lin" valueType="num">
                                      <p:cBhvr>
                                        <p:cTn id="15" dur="1000" fill="hold"/>
                                        <p:tgtEl>
                                          <p:spTgt spid="18"/>
                                        </p:tgtEl>
                                        <p:attrNameLst>
                                          <p:attrName>ppt_x</p:attrName>
                                        </p:attrNameLst>
                                      </p:cBhvr>
                                      <p:tavLst>
                                        <p:tav tm="0">
                                          <p:val>
                                            <p:strVal val="#ppt_x"/>
                                          </p:val>
                                        </p:tav>
                                        <p:tav tm="100000">
                                          <p:val>
                                            <p:strVal val="#ppt_x"/>
                                          </p:val>
                                        </p:tav>
                                      </p:tavLst>
                                    </p:anim>
                                    <p:anim calcmode="lin" valueType="num">
                                      <p:cBhvr>
                                        <p:cTn id="1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1000"/>
                                        <p:tgtEl>
                                          <p:spTgt spid="14"/>
                                        </p:tgtEl>
                                      </p:cBhvr>
                                    </p:animEffect>
                                    <p:anim calcmode="lin" valueType="num">
                                      <p:cBhvr>
                                        <p:cTn id="22" dur="1000" fill="hold"/>
                                        <p:tgtEl>
                                          <p:spTgt spid="14"/>
                                        </p:tgtEl>
                                        <p:attrNameLst>
                                          <p:attrName>ppt_x</p:attrName>
                                        </p:attrNameLst>
                                      </p:cBhvr>
                                      <p:tavLst>
                                        <p:tav tm="0">
                                          <p:val>
                                            <p:strVal val="#ppt_x"/>
                                          </p:val>
                                        </p:tav>
                                        <p:tav tm="100000">
                                          <p:val>
                                            <p:strVal val="#ppt_x"/>
                                          </p:val>
                                        </p:tav>
                                      </p:tavLst>
                                    </p:anim>
                                    <p:anim calcmode="lin" valueType="num">
                                      <p:cBhvr>
                                        <p:cTn id="2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1000"/>
                                        <p:tgtEl>
                                          <p:spTgt spid="15"/>
                                        </p:tgtEl>
                                      </p:cBhvr>
                                    </p:animEffect>
                                    <p:anim calcmode="lin" valueType="num">
                                      <p:cBhvr>
                                        <p:cTn id="29" dur="1000" fill="hold"/>
                                        <p:tgtEl>
                                          <p:spTgt spid="15"/>
                                        </p:tgtEl>
                                        <p:attrNameLst>
                                          <p:attrName>ppt_x</p:attrName>
                                        </p:attrNameLst>
                                      </p:cBhvr>
                                      <p:tavLst>
                                        <p:tav tm="0">
                                          <p:val>
                                            <p:strVal val="#ppt_x"/>
                                          </p:val>
                                        </p:tav>
                                        <p:tav tm="100000">
                                          <p:val>
                                            <p:strVal val="#ppt_x"/>
                                          </p:val>
                                        </p:tav>
                                      </p:tavLst>
                                    </p:anim>
                                    <p:anim calcmode="lin" valueType="num">
                                      <p:cBhvr>
                                        <p:cTn id="3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1000"/>
                                        <p:tgtEl>
                                          <p:spTgt spid="22"/>
                                        </p:tgtEl>
                                      </p:cBhvr>
                                    </p:animEffect>
                                    <p:anim calcmode="lin" valueType="num">
                                      <p:cBhvr>
                                        <p:cTn id="36" dur="1000" fill="hold"/>
                                        <p:tgtEl>
                                          <p:spTgt spid="22"/>
                                        </p:tgtEl>
                                        <p:attrNameLst>
                                          <p:attrName>ppt_x</p:attrName>
                                        </p:attrNameLst>
                                      </p:cBhvr>
                                      <p:tavLst>
                                        <p:tav tm="0">
                                          <p:val>
                                            <p:strVal val="#ppt_x"/>
                                          </p:val>
                                        </p:tav>
                                        <p:tav tm="100000">
                                          <p:val>
                                            <p:strVal val="#ppt_x"/>
                                          </p:val>
                                        </p:tav>
                                      </p:tavLst>
                                    </p:anim>
                                    <p:anim calcmode="lin" valueType="num">
                                      <p:cBhvr>
                                        <p:cTn id="37"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1000"/>
                                        <p:tgtEl>
                                          <p:spTgt spid="23"/>
                                        </p:tgtEl>
                                      </p:cBhvr>
                                    </p:animEffect>
                                    <p:anim calcmode="lin" valueType="num">
                                      <p:cBhvr>
                                        <p:cTn id="43" dur="1000" fill="hold"/>
                                        <p:tgtEl>
                                          <p:spTgt spid="23"/>
                                        </p:tgtEl>
                                        <p:attrNameLst>
                                          <p:attrName>ppt_x</p:attrName>
                                        </p:attrNameLst>
                                      </p:cBhvr>
                                      <p:tavLst>
                                        <p:tav tm="0">
                                          <p:val>
                                            <p:strVal val="#ppt_x"/>
                                          </p:val>
                                        </p:tav>
                                        <p:tav tm="100000">
                                          <p:val>
                                            <p:strVal val="#ppt_x"/>
                                          </p:val>
                                        </p:tav>
                                      </p:tavLst>
                                    </p:anim>
                                    <p:anim calcmode="lin" valueType="num">
                                      <p:cBhvr>
                                        <p:cTn id="44"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fade">
                                      <p:cBhvr>
                                        <p:cTn id="49" dur="1000"/>
                                        <p:tgtEl>
                                          <p:spTgt spid="26"/>
                                        </p:tgtEl>
                                      </p:cBhvr>
                                    </p:animEffect>
                                    <p:anim calcmode="lin" valueType="num">
                                      <p:cBhvr>
                                        <p:cTn id="50" dur="1000" fill="hold"/>
                                        <p:tgtEl>
                                          <p:spTgt spid="26"/>
                                        </p:tgtEl>
                                        <p:attrNameLst>
                                          <p:attrName>ppt_x</p:attrName>
                                        </p:attrNameLst>
                                      </p:cBhvr>
                                      <p:tavLst>
                                        <p:tav tm="0">
                                          <p:val>
                                            <p:strVal val="#ppt_x"/>
                                          </p:val>
                                        </p:tav>
                                        <p:tav tm="100000">
                                          <p:val>
                                            <p:strVal val="#ppt_x"/>
                                          </p:val>
                                        </p:tav>
                                      </p:tavLst>
                                    </p:anim>
                                    <p:anim calcmode="lin" valueType="num">
                                      <p:cBhvr>
                                        <p:cTn id="51"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fade">
                                      <p:cBhvr>
                                        <p:cTn id="56" dur="1000"/>
                                        <p:tgtEl>
                                          <p:spTgt spid="27"/>
                                        </p:tgtEl>
                                      </p:cBhvr>
                                    </p:animEffect>
                                    <p:anim calcmode="lin" valueType="num">
                                      <p:cBhvr>
                                        <p:cTn id="57" dur="1000" fill="hold"/>
                                        <p:tgtEl>
                                          <p:spTgt spid="27"/>
                                        </p:tgtEl>
                                        <p:attrNameLst>
                                          <p:attrName>ppt_x</p:attrName>
                                        </p:attrNameLst>
                                      </p:cBhvr>
                                      <p:tavLst>
                                        <p:tav tm="0">
                                          <p:val>
                                            <p:strVal val="#ppt_x"/>
                                          </p:val>
                                        </p:tav>
                                        <p:tav tm="100000">
                                          <p:val>
                                            <p:strVal val="#ppt_x"/>
                                          </p:val>
                                        </p:tav>
                                      </p:tavLst>
                                    </p:anim>
                                    <p:anim calcmode="lin" valueType="num">
                                      <p:cBhvr>
                                        <p:cTn id="58"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8" grpId="0"/>
      <p:bldP spid="14" grpId="0"/>
      <p:bldP spid="15" grpId="0"/>
      <p:bldP spid="22" grpId="0"/>
      <p:bldP spid="23" grpId="0"/>
      <p:bldP spid="26" grpId="0"/>
      <p:bldP spid="2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6DC6A-4858-470D-9C51-784EF716967E}"/>
              </a:ext>
            </a:extLst>
          </p:cNvPr>
          <p:cNvSpPr>
            <a:spLocks noGrp="1"/>
          </p:cNvSpPr>
          <p:nvPr>
            <p:ph type="ctrTitle"/>
          </p:nvPr>
        </p:nvSpPr>
        <p:spPr>
          <a:xfrm>
            <a:off x="641505" y="727362"/>
            <a:ext cx="2371859" cy="706581"/>
          </a:xfrm>
          <a:noFill/>
          <a:ln>
            <a:noFill/>
          </a:ln>
        </p:spPr>
        <p:style>
          <a:lnRef idx="2">
            <a:schemeClr val="accent1"/>
          </a:lnRef>
          <a:fillRef idx="1">
            <a:schemeClr val="lt1"/>
          </a:fillRef>
          <a:effectRef idx="0">
            <a:schemeClr val="accent1"/>
          </a:effectRef>
          <a:fontRef idx="minor">
            <a:schemeClr val="dk1"/>
          </a:fontRef>
        </p:style>
        <p:txBody>
          <a:bodyPr>
            <a:noAutofit/>
          </a:bodyPr>
          <a:lstStyle/>
          <a:p>
            <a:pPr algn="l"/>
            <a:r>
              <a:rPr lang="en-US" sz="3600" u="sng" dirty="0">
                <a:solidFill>
                  <a:schemeClr val="accent1"/>
                </a:solidFill>
                <a:latin typeface="Times New Roman" pitchFamily="18" charset="0"/>
                <a:cs typeface="Times New Roman" pitchFamily="18" charset="0"/>
              </a:rPr>
              <a:t>Rainy days</a:t>
            </a:r>
            <a:endParaRPr lang="en-US" sz="3600" u="sng" dirty="0">
              <a:latin typeface="Times New Roman" pitchFamily="18" charset="0"/>
              <a:cs typeface="Times New Roman" pitchFamily="18" charset="0"/>
            </a:endParaRPr>
          </a:p>
        </p:txBody>
      </p:sp>
      <p:sp>
        <p:nvSpPr>
          <p:cNvPr id="5" name="Title 1">
            <a:extLst>
              <a:ext uri="{FF2B5EF4-FFF2-40B4-BE49-F238E27FC236}">
                <a16:creationId xmlns:a16="http://schemas.microsoft.com/office/drawing/2014/main" id="{E81F8A61-2738-4474-96B7-C177AFA0DC6D}"/>
              </a:ext>
            </a:extLst>
          </p:cNvPr>
          <p:cNvSpPr txBox="1">
            <a:spLocks/>
          </p:cNvSpPr>
          <p:nvPr/>
        </p:nvSpPr>
        <p:spPr>
          <a:xfrm>
            <a:off x="641505" y="1600200"/>
            <a:ext cx="11079440" cy="126768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latin typeface="Times New Roman" panose="02020603050405020304" pitchFamily="18" charset="0"/>
                <a:cs typeface="Times New Roman" panose="02020603050405020304" pitchFamily="18" charset="0"/>
              </a:rPr>
              <a:t>When the rainfall during a day is </a:t>
            </a:r>
            <a:r>
              <a:rPr lang="en-US" sz="3600" dirty="0">
                <a:solidFill>
                  <a:srgbClr val="FF0000"/>
                </a:solidFill>
                <a:latin typeface="Times New Roman" panose="02020603050405020304" pitchFamily="18" charset="0"/>
                <a:cs typeface="Times New Roman" panose="02020603050405020304" pitchFamily="18" charset="0"/>
              </a:rPr>
              <a:t>2.5 mm </a:t>
            </a:r>
            <a:r>
              <a:rPr lang="en-US" sz="3600" dirty="0">
                <a:latin typeface="Times New Roman" panose="02020603050405020304" pitchFamily="18" charset="0"/>
                <a:cs typeface="Times New Roman" panose="02020603050405020304" pitchFamily="18" charset="0"/>
              </a:rPr>
              <a:t>or more the day is known as </a:t>
            </a:r>
            <a:r>
              <a:rPr lang="en-US" sz="3600" i="1" dirty="0">
                <a:solidFill>
                  <a:srgbClr val="FF0000"/>
                </a:solidFill>
                <a:latin typeface="Times New Roman" panose="02020603050405020304" pitchFamily="18" charset="0"/>
                <a:cs typeface="Times New Roman" panose="02020603050405020304" pitchFamily="18" charset="0"/>
              </a:rPr>
              <a:t>rainy day</a:t>
            </a:r>
            <a:r>
              <a:rPr lang="en-US" sz="3600" dirty="0">
                <a:latin typeface="Times New Roman" panose="02020603050405020304" pitchFamily="18" charset="0"/>
                <a:cs typeface="Times New Roman" panose="02020603050405020304" pitchFamily="18" charset="0"/>
              </a:rPr>
              <a:t>.</a:t>
            </a:r>
          </a:p>
        </p:txBody>
      </p:sp>
      <p:sp>
        <p:nvSpPr>
          <p:cNvPr id="8" name="Title 1">
            <a:extLst>
              <a:ext uri="{FF2B5EF4-FFF2-40B4-BE49-F238E27FC236}">
                <a16:creationId xmlns:a16="http://schemas.microsoft.com/office/drawing/2014/main" id="{896FC2CD-10E9-47ED-AB4D-27FCA36B577B}"/>
              </a:ext>
            </a:extLst>
          </p:cNvPr>
          <p:cNvSpPr txBox="1">
            <a:spLocks/>
          </p:cNvSpPr>
          <p:nvPr/>
        </p:nvSpPr>
        <p:spPr>
          <a:xfrm>
            <a:off x="641505" y="3200399"/>
            <a:ext cx="7920604" cy="706581"/>
          </a:xfrm>
          <a:prstGeom prst="rect">
            <a:avLst/>
          </a:prstGeom>
          <a:noFill/>
          <a:ln w="12700" cap="flat" cmpd="sng" algn="ctr">
            <a:noFill/>
            <a:prstDash val="solid"/>
            <a:miter lim="800000"/>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sz="3600" u="sng" dirty="0">
                <a:solidFill>
                  <a:schemeClr val="accent1"/>
                </a:solidFill>
                <a:latin typeface="Times New Roman" pitchFamily="18" charset="0"/>
                <a:cs typeface="Times New Roman" pitchFamily="18" charset="0"/>
              </a:rPr>
              <a:t>Classification of intensity of rainfall</a:t>
            </a:r>
            <a:endParaRPr lang="en-US" sz="3600" u="sng" dirty="0">
              <a:latin typeface="Times New Roman" pitchFamily="18" charset="0"/>
              <a:cs typeface="Times New Roman" pitchFamily="18" charset="0"/>
            </a:endParaRPr>
          </a:p>
        </p:txBody>
      </p:sp>
      <p:sp>
        <p:nvSpPr>
          <p:cNvPr id="3" name="Rectangle 2">
            <a:extLst>
              <a:ext uri="{FF2B5EF4-FFF2-40B4-BE49-F238E27FC236}">
                <a16:creationId xmlns:a16="http://schemas.microsoft.com/office/drawing/2014/main" id="{8289F107-580F-4132-B3F8-7F9584560154}"/>
              </a:ext>
            </a:extLst>
          </p:cNvPr>
          <p:cNvSpPr/>
          <p:nvPr/>
        </p:nvSpPr>
        <p:spPr>
          <a:xfrm>
            <a:off x="641505" y="3906980"/>
            <a:ext cx="10892404" cy="2308324"/>
          </a:xfrm>
          <a:prstGeom prst="rect">
            <a:avLst/>
          </a:prstGeom>
        </p:spPr>
        <p:txBody>
          <a:bodyPr wrap="square">
            <a:spAutoFit/>
          </a:bodyPr>
          <a:lstStyle/>
          <a:p>
            <a:r>
              <a:rPr lang="en-US" sz="3600" dirty="0">
                <a:latin typeface="Times New Roman" panose="02020603050405020304" pitchFamily="18" charset="0"/>
                <a:ea typeface="+mj-ea"/>
                <a:cs typeface="Times New Roman" panose="02020603050405020304" pitchFamily="18" charset="0"/>
              </a:rPr>
              <a:t>The rainfall intensity is classified as follows:</a:t>
            </a:r>
          </a:p>
          <a:p>
            <a:pPr marL="742950" indent="-742950">
              <a:buFont typeface="+mj-lt"/>
              <a:buAutoNum type="arabicPeriod"/>
            </a:pPr>
            <a:r>
              <a:rPr lang="en-US" sz="3600" dirty="0">
                <a:latin typeface="Times New Roman" panose="02020603050405020304" pitchFamily="18" charset="0"/>
                <a:ea typeface="+mj-ea"/>
                <a:cs typeface="Times New Roman" panose="02020603050405020304" pitchFamily="18" charset="0"/>
              </a:rPr>
              <a:t>Up to 2.5 mm/h : </a:t>
            </a:r>
            <a:r>
              <a:rPr lang="en-US" sz="3600" dirty="0">
                <a:solidFill>
                  <a:schemeClr val="accent5">
                    <a:lumMod val="60000"/>
                    <a:lumOff val="40000"/>
                  </a:schemeClr>
                </a:solidFill>
                <a:latin typeface="Times New Roman" panose="02020603050405020304" pitchFamily="18" charset="0"/>
                <a:ea typeface="+mj-ea"/>
                <a:cs typeface="Times New Roman" panose="02020603050405020304" pitchFamily="18" charset="0"/>
              </a:rPr>
              <a:t>light rain</a:t>
            </a:r>
          </a:p>
          <a:p>
            <a:pPr marL="742950" indent="-742950">
              <a:buFont typeface="+mj-lt"/>
              <a:buAutoNum type="arabicPeriod"/>
            </a:pPr>
            <a:r>
              <a:rPr lang="en-US" sz="3600" dirty="0">
                <a:latin typeface="Times New Roman" panose="02020603050405020304" pitchFamily="18" charset="0"/>
                <a:ea typeface="+mj-ea"/>
                <a:cs typeface="Times New Roman" panose="02020603050405020304" pitchFamily="18" charset="0"/>
              </a:rPr>
              <a:t>2.5 – 7.5 mm/h  : </a:t>
            </a:r>
            <a:r>
              <a:rPr lang="en-US" sz="3600" dirty="0">
                <a:solidFill>
                  <a:schemeClr val="accent5">
                    <a:lumMod val="75000"/>
                  </a:schemeClr>
                </a:solidFill>
                <a:latin typeface="Times New Roman" panose="02020603050405020304" pitchFamily="18" charset="0"/>
                <a:ea typeface="+mj-ea"/>
                <a:cs typeface="Times New Roman" panose="02020603050405020304" pitchFamily="18" charset="0"/>
              </a:rPr>
              <a:t>medium rain</a:t>
            </a:r>
          </a:p>
          <a:p>
            <a:pPr marL="742950" indent="-742950">
              <a:buFont typeface="+mj-lt"/>
              <a:buAutoNum type="arabicPeriod"/>
            </a:pPr>
            <a:r>
              <a:rPr lang="en-US" sz="3600" dirty="0">
                <a:latin typeface="Times New Roman" panose="02020603050405020304" pitchFamily="18" charset="0"/>
                <a:ea typeface="+mj-ea"/>
                <a:cs typeface="Times New Roman" panose="02020603050405020304" pitchFamily="18" charset="0"/>
              </a:rPr>
              <a:t>7.5 mm/h and above : </a:t>
            </a:r>
            <a:r>
              <a:rPr lang="en-US" sz="3600" dirty="0">
                <a:solidFill>
                  <a:schemeClr val="accent5">
                    <a:lumMod val="50000"/>
                  </a:schemeClr>
                </a:solidFill>
                <a:latin typeface="Times New Roman" panose="02020603050405020304" pitchFamily="18" charset="0"/>
                <a:ea typeface="+mj-ea"/>
                <a:cs typeface="Times New Roman" panose="02020603050405020304" pitchFamily="18" charset="0"/>
              </a:rPr>
              <a:t>heavy rain</a:t>
            </a:r>
          </a:p>
        </p:txBody>
      </p:sp>
    </p:spTree>
    <p:extLst>
      <p:ext uri="{BB962C8B-B14F-4D97-AF65-F5344CB8AC3E}">
        <p14:creationId xmlns:p14="http://schemas.microsoft.com/office/powerpoint/2010/main" val="213714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6DC6A-4858-470D-9C51-784EF716967E}"/>
              </a:ext>
            </a:extLst>
          </p:cNvPr>
          <p:cNvSpPr>
            <a:spLocks noGrp="1"/>
          </p:cNvSpPr>
          <p:nvPr>
            <p:ph type="ctrTitle"/>
          </p:nvPr>
        </p:nvSpPr>
        <p:spPr>
          <a:xfrm>
            <a:off x="641505" y="309092"/>
            <a:ext cx="9094923" cy="635453"/>
          </a:xfrm>
          <a:noFill/>
          <a:ln>
            <a:noFill/>
          </a:ln>
        </p:spPr>
        <p:style>
          <a:lnRef idx="2">
            <a:schemeClr val="accent1"/>
          </a:lnRef>
          <a:fillRef idx="1">
            <a:schemeClr val="lt1"/>
          </a:fillRef>
          <a:effectRef idx="0">
            <a:schemeClr val="accent1"/>
          </a:effectRef>
          <a:fontRef idx="minor">
            <a:schemeClr val="dk1"/>
          </a:fontRef>
        </p:style>
        <p:txBody>
          <a:bodyPr>
            <a:noAutofit/>
          </a:bodyPr>
          <a:lstStyle/>
          <a:p>
            <a:pPr algn="l"/>
            <a:r>
              <a:rPr lang="en-US" sz="3600" u="sng" dirty="0">
                <a:latin typeface="Times New Roman" pitchFamily="18" charset="0"/>
                <a:cs typeface="Times New Roman" pitchFamily="18" charset="0"/>
              </a:rPr>
              <a:t>Correction of deficiencies in rainfall data</a:t>
            </a:r>
          </a:p>
        </p:txBody>
      </p:sp>
      <p:sp>
        <p:nvSpPr>
          <p:cNvPr id="5" name="Title 1">
            <a:extLst>
              <a:ext uri="{FF2B5EF4-FFF2-40B4-BE49-F238E27FC236}">
                <a16:creationId xmlns:a16="http://schemas.microsoft.com/office/drawing/2014/main" id="{E81F8A61-2738-4474-96B7-C177AFA0DC6D}"/>
              </a:ext>
            </a:extLst>
          </p:cNvPr>
          <p:cNvSpPr txBox="1">
            <a:spLocks/>
          </p:cNvSpPr>
          <p:nvPr/>
        </p:nvSpPr>
        <p:spPr>
          <a:xfrm>
            <a:off x="641505" y="1120463"/>
            <a:ext cx="10485841" cy="88864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800" dirty="0">
                <a:latin typeface="Times New Roman" panose="02020603050405020304" pitchFamily="18" charset="0"/>
                <a:cs typeface="Times New Roman" panose="02020603050405020304" pitchFamily="18" charset="0"/>
              </a:rPr>
              <a:t>Sometimes there might be breaks or gaps in the rainfall data of some stations. These gaps may be due to the following reasons:</a:t>
            </a:r>
            <a:endParaRPr lang="en-US" sz="3200" dirty="0">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E66AF4BF-3C44-4FA6-B852-62B577439DEB}"/>
              </a:ext>
            </a:extLst>
          </p:cNvPr>
          <p:cNvSpPr/>
          <p:nvPr/>
        </p:nvSpPr>
        <p:spPr>
          <a:xfrm>
            <a:off x="641504" y="2406234"/>
            <a:ext cx="9687351" cy="2031325"/>
          </a:xfrm>
          <a:prstGeom prst="rect">
            <a:avLst/>
          </a:prstGeom>
        </p:spPr>
        <p:txBody>
          <a:bodyPr wrap="square">
            <a:spAutoFit/>
          </a:bodyPr>
          <a:lstStyle/>
          <a:p>
            <a:pPr marL="342900" marR="152400" lvl="0" indent="-342900">
              <a:lnSpc>
                <a:spcPct val="150000"/>
              </a:lnSpc>
              <a:spcBef>
                <a:spcPts val="1200"/>
              </a:spcBef>
              <a:spcAft>
                <a:spcPts val="0"/>
              </a:spcAft>
              <a:buSzPts val="1000"/>
              <a:buFont typeface="Symbol" panose="05050102010706020507" pitchFamily="18" charset="2"/>
              <a:buChar char=""/>
              <a:tabLst>
                <a:tab pos="457200" algn="l"/>
              </a:tabLst>
            </a:pPr>
            <a:r>
              <a:rPr lang="en-US" sz="2800" dirty="0">
                <a:latin typeface="Times New Roman" panose="02020603050405020304" pitchFamily="18" charset="0"/>
                <a:ea typeface="Calibri" panose="020F0502020204030204" pitchFamily="34" charset="0"/>
                <a:cs typeface="Times New Roman" panose="02020603050405020304" pitchFamily="18" charset="0"/>
              </a:rPr>
              <a:t>Absence of an observer</a:t>
            </a:r>
          </a:p>
          <a:p>
            <a:pPr marL="342900" marR="152400" lvl="0" indent="-342900">
              <a:lnSpc>
                <a:spcPct val="150000"/>
              </a:lnSpc>
              <a:spcAft>
                <a:spcPts val="0"/>
              </a:spcAft>
              <a:buSzPts val="1000"/>
              <a:buFont typeface="Symbol" panose="05050102010706020507" pitchFamily="18" charset="2"/>
              <a:buChar char=""/>
              <a:tabLst>
                <a:tab pos="457200" algn="l"/>
              </a:tabLst>
            </a:pPr>
            <a:r>
              <a:rPr lang="en-US" sz="2800" dirty="0">
                <a:latin typeface="Times New Roman" panose="02020603050405020304" pitchFamily="18" charset="0"/>
                <a:ea typeface="Calibri" panose="020F0502020204030204" pitchFamily="34" charset="0"/>
                <a:cs typeface="Times New Roman" panose="02020603050405020304" pitchFamily="18" charset="0"/>
              </a:rPr>
              <a:t>Instruments failure</a:t>
            </a:r>
          </a:p>
          <a:p>
            <a:pPr marL="342900" marR="152400" lvl="0" indent="-342900">
              <a:lnSpc>
                <a:spcPct val="150000"/>
              </a:lnSpc>
              <a:spcAft>
                <a:spcPts val="1200"/>
              </a:spcAft>
              <a:buSzPts val="1000"/>
              <a:buFont typeface="Symbol" panose="05050102010706020507" pitchFamily="18" charset="2"/>
              <a:buChar char=""/>
              <a:tabLst>
                <a:tab pos="457200" algn="l"/>
              </a:tabLst>
            </a:pPr>
            <a:r>
              <a:rPr lang="en-US" sz="2800" dirty="0">
                <a:latin typeface="Times New Roman" panose="02020603050405020304" pitchFamily="18" charset="0"/>
                <a:ea typeface="Calibri" panose="020F0502020204030204" pitchFamily="34" charset="0"/>
                <a:cs typeface="Times New Roman" panose="02020603050405020304" pitchFamily="18" charset="0"/>
              </a:rPr>
              <a:t>Unapproachable circumstances such as flooding</a:t>
            </a:r>
          </a:p>
        </p:txBody>
      </p:sp>
    </p:spTree>
    <p:extLst>
      <p:ext uri="{BB962C8B-B14F-4D97-AF65-F5344CB8AC3E}">
        <p14:creationId xmlns:p14="http://schemas.microsoft.com/office/powerpoint/2010/main" val="4109467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417</TotalTime>
  <Words>2660</Words>
  <Application>Microsoft Office PowerPoint</Application>
  <PresentationFormat>Widescreen</PresentationFormat>
  <Paragraphs>255</Paragraphs>
  <Slides>39</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8" baseType="lpstr">
      <vt:lpstr>Arial</vt:lpstr>
      <vt:lpstr>Calibri</vt:lpstr>
      <vt:lpstr>Calibri Light</vt:lpstr>
      <vt:lpstr>Cambria Math</vt:lpstr>
      <vt:lpstr>Georgia</vt:lpstr>
      <vt:lpstr>Symbol</vt:lpstr>
      <vt:lpstr>Times New Roman</vt:lpstr>
      <vt:lpstr>Office Theme</vt:lpstr>
      <vt:lpstr>Equation</vt:lpstr>
      <vt:lpstr>G205 (hydrology) First Semester Lesson Two</vt:lpstr>
      <vt:lpstr>Precipitation</vt:lpstr>
      <vt:lpstr>The term precipitation denotes all forms of water that reach the earth from the atmosphere.</vt:lpstr>
      <vt:lpstr>Precipitation Forms</vt:lpstr>
      <vt:lpstr>Precipitation Forms</vt:lpstr>
      <vt:lpstr>Types of rain gauges </vt:lpstr>
      <vt:lpstr>Types of rain gauges </vt:lpstr>
      <vt:lpstr>Rainy days</vt:lpstr>
      <vt:lpstr>Correction of deficiencies in rainfall data</vt:lpstr>
      <vt:lpstr>Correction for the missing rainfall data</vt:lpstr>
      <vt:lpstr>Correction for the missing rainfall data</vt:lpstr>
      <vt:lpstr>PowerPoint Presentation</vt:lpstr>
      <vt:lpstr>Correction for the missing rainfall data</vt:lpstr>
      <vt:lpstr>PowerPoint Presentation</vt:lpstr>
      <vt:lpstr>Correction for the missing rainfall data</vt:lpstr>
      <vt:lpstr>PowerPoint Presentation</vt:lpstr>
      <vt:lpstr>PowerPoint Presentation</vt:lpstr>
      <vt:lpstr>PowerPoint Presentation</vt:lpstr>
      <vt:lpstr>Consistency verification of rainfall data records</vt:lpstr>
      <vt:lpstr>Double Mass Curve method</vt:lpstr>
      <vt:lpstr>Double Mass Curve method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G205 (hydrology) First Semester</dc:title>
  <dc:creator>Alaa</dc:creator>
  <cp:lastModifiedBy>Alaa Atiaa</cp:lastModifiedBy>
  <cp:revision>38</cp:revision>
  <dcterms:created xsi:type="dcterms:W3CDTF">2017-10-18T05:49:23Z</dcterms:created>
  <dcterms:modified xsi:type="dcterms:W3CDTF">2021-11-10T19:52:25Z</dcterms:modified>
</cp:coreProperties>
</file>